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4" r:id="rId18"/>
    <p:sldId id="276" r:id="rId19"/>
    <p:sldId id="264" r:id="rId20"/>
    <p:sldId id="265" r:id="rId21"/>
    <p:sldId id="277" r:id="rId22"/>
    <p:sldId id="280" r:id="rId23"/>
    <p:sldId id="279"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69" d="100"/>
          <a:sy n="69" d="100"/>
        </p:scale>
        <p:origin x="37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EA3AB-600A-49FE-AFED-0B94AD63DA82}" type="datetimeFigureOut">
              <a:rPr lang="en-US" smtClean="0"/>
              <a:t>3/12/2018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3CAD4-B577-440A-B470-71C91B8FD429}" type="slidenum">
              <a:rPr lang="en-US" smtClean="0"/>
              <a:t>‹#›</a:t>
            </a:fld>
            <a:endParaRPr lang="en-US"/>
          </a:p>
        </p:txBody>
      </p:sp>
    </p:spTree>
    <p:extLst>
      <p:ext uri="{BB962C8B-B14F-4D97-AF65-F5344CB8AC3E}">
        <p14:creationId xmlns:p14="http://schemas.microsoft.com/office/powerpoint/2010/main" val="735742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 Resources</a:t>
            </a:r>
            <a:r>
              <a:rPr lang="en-US" baseline="0" dirty="0" smtClean="0"/>
              <a:t> is highlighted</a:t>
            </a:r>
            <a:endParaRPr lang="en-US" dirty="0"/>
          </a:p>
        </p:txBody>
      </p:sp>
      <p:sp>
        <p:nvSpPr>
          <p:cNvPr id="4" name="Slide Number Placeholder 3"/>
          <p:cNvSpPr>
            <a:spLocks noGrp="1"/>
          </p:cNvSpPr>
          <p:nvPr>
            <p:ph type="sldNum" sz="quarter" idx="10"/>
          </p:nvPr>
        </p:nvSpPr>
        <p:spPr/>
        <p:txBody>
          <a:bodyPr/>
          <a:lstStyle/>
          <a:p>
            <a:fld id="{1B10596F-46AF-5F42-AF8F-8E7C5CF944DE}" type="slidenum">
              <a:rPr lang="en-US" smtClean="0"/>
              <a:t>10</a:t>
            </a:fld>
            <a:endParaRPr lang="en-US"/>
          </a:p>
        </p:txBody>
      </p:sp>
    </p:spTree>
    <p:extLst>
      <p:ext uri="{BB962C8B-B14F-4D97-AF65-F5344CB8AC3E}">
        <p14:creationId xmlns:p14="http://schemas.microsoft.com/office/powerpoint/2010/main" val="200367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higher connecting pressure for the galled piping </a:t>
            </a:r>
            <a:endParaRPr lang="en-US" dirty="0"/>
          </a:p>
        </p:txBody>
      </p:sp>
      <p:sp>
        <p:nvSpPr>
          <p:cNvPr id="4" name="Slide Number Placeholder 3"/>
          <p:cNvSpPr>
            <a:spLocks noGrp="1"/>
          </p:cNvSpPr>
          <p:nvPr>
            <p:ph type="sldNum" sz="quarter" idx="10"/>
          </p:nvPr>
        </p:nvSpPr>
        <p:spPr/>
        <p:txBody>
          <a:bodyPr/>
          <a:lstStyle/>
          <a:p>
            <a:fld id="{1B10596F-46AF-5F42-AF8F-8E7C5CF944DE}" type="slidenum">
              <a:rPr lang="en-US" smtClean="0"/>
              <a:t>15</a:t>
            </a:fld>
            <a:endParaRPr lang="en-US"/>
          </a:p>
        </p:txBody>
      </p:sp>
    </p:spTree>
    <p:extLst>
      <p:ext uri="{BB962C8B-B14F-4D97-AF65-F5344CB8AC3E}">
        <p14:creationId xmlns:p14="http://schemas.microsoft.com/office/powerpoint/2010/main" val="288591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 section of Joint</a:t>
            </a:r>
          </a:p>
          <a:p>
            <a:r>
              <a:rPr lang="en-US" dirty="0" smtClean="0"/>
              <a:t>Hardness not of</a:t>
            </a:r>
            <a:r>
              <a:rPr lang="en-US" baseline="0" dirty="0" smtClean="0"/>
              <a:t> concern for </a:t>
            </a:r>
            <a:r>
              <a:rPr lang="en-US" baseline="0" dirty="0" err="1" smtClean="0"/>
              <a:t>Khlefa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B10596F-46AF-5F42-AF8F-8E7C5CF944DE}" type="slidenum">
              <a:rPr lang="en-US" smtClean="0"/>
              <a:t>18</a:t>
            </a:fld>
            <a:endParaRPr lang="en-US"/>
          </a:p>
        </p:txBody>
      </p:sp>
    </p:spTree>
    <p:extLst>
      <p:ext uri="{BB962C8B-B14F-4D97-AF65-F5344CB8AC3E}">
        <p14:creationId xmlns:p14="http://schemas.microsoft.com/office/powerpoint/2010/main" val="181160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A5D1C9-3F0F-49A8-8666-00EA47746F61}"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3683444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A5D1C9-3F0F-49A8-8666-00EA47746F61}"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402799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A5D1C9-3F0F-49A8-8666-00EA47746F61}"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1446316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Width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745067"/>
          </a:xfrm>
          <a:prstGeom prst="rect">
            <a:avLst/>
          </a:prstGeom>
        </p:spPr>
      </p:pic>
      <p:sp>
        <p:nvSpPr>
          <p:cNvPr id="6" name="Slide Number Placeholder 2"/>
          <p:cNvSpPr txBox="1">
            <a:spLocks/>
          </p:cNvSpPr>
          <p:nvPr userDrawn="1"/>
        </p:nvSpPr>
        <p:spPr>
          <a:xfrm>
            <a:off x="9245600" y="6477000"/>
            <a:ext cx="2844800" cy="365125"/>
          </a:xfrm>
          <a:prstGeom prst="rect">
            <a:avLst/>
          </a:prstGeom>
        </p:spPr>
        <p:txBody>
          <a:bodyPr/>
          <a:lstStyle>
            <a:defPPr>
              <a:defRPr lang="en-US"/>
            </a:defPPr>
            <a:lvl1pPr algn="r" rtl="0" eaLnBrk="0" fontAlgn="base" hangingPunct="0">
              <a:spcBef>
                <a:spcPct val="0"/>
              </a:spcBef>
              <a:spcAft>
                <a:spcPct val="0"/>
              </a:spcAft>
              <a:defRPr sz="1000" kern="1200">
                <a:solidFill>
                  <a:schemeClr val="bg1">
                    <a:lumMod val="75000"/>
                  </a:schemeClr>
                </a:solidFill>
                <a:latin typeface="Franklin Gothic Book"/>
                <a:ea typeface="ＭＳ Ｐゴシック" charset="0"/>
                <a:cs typeface="Franklin Gothic Book"/>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EA3680F0-EF22-48CE-80C7-88D2180882CE}" type="slidenum">
              <a:rPr lang="en-US" sz="1333" smtClean="0">
                <a:solidFill>
                  <a:schemeClr val="bg2">
                    <a:lumMod val="75000"/>
                  </a:schemeClr>
                </a:solidFill>
              </a:rPr>
              <a:pPr/>
              <a:t>‹#›</a:t>
            </a:fld>
            <a:endParaRPr lang="en-US" sz="1333" dirty="0">
              <a:solidFill>
                <a:schemeClr val="bg2">
                  <a:lumMod val="75000"/>
                </a:schemeClr>
              </a:solidFill>
            </a:endParaRPr>
          </a:p>
        </p:txBody>
      </p:sp>
      <p:pic>
        <p:nvPicPr>
          <p:cNvPr id="7" name="Picture 6" descr="OXY_Bug_FP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747" y="6121400"/>
            <a:ext cx="680387" cy="685800"/>
          </a:xfrm>
          <a:prstGeom prst="rect">
            <a:avLst/>
          </a:prstGeom>
        </p:spPr>
      </p:pic>
      <p:sp>
        <p:nvSpPr>
          <p:cNvPr id="3" name="Title 2"/>
          <p:cNvSpPr>
            <a:spLocks noGrp="1"/>
          </p:cNvSpPr>
          <p:nvPr>
            <p:ph type="title" hasCustomPrompt="1"/>
          </p:nvPr>
        </p:nvSpPr>
        <p:spPr>
          <a:xfrm>
            <a:off x="609600" y="2"/>
            <a:ext cx="10972800" cy="601133"/>
          </a:xfrm>
          <a:prstGeom prst="rect">
            <a:avLst/>
          </a:prstGeom>
        </p:spPr>
        <p:txBody>
          <a:bodyPr vert="horz"/>
          <a:lstStyle>
            <a:lvl1pPr>
              <a:defRPr sz="3333" baseline="0">
                <a:solidFill>
                  <a:schemeClr val="bg1"/>
                </a:solidFill>
                <a:latin typeface="Franklin Gothic Book"/>
                <a:cs typeface="Franklin Gothic Book"/>
              </a:defRPr>
            </a:lvl1pPr>
          </a:lstStyle>
          <a:p>
            <a:r>
              <a:rPr lang="en-US" dirty="0" smtClean="0"/>
              <a:t>Slide Title is Franklin Gothic Book 25 point</a:t>
            </a:r>
            <a:endParaRPr lang="en-US" dirty="0"/>
          </a:p>
        </p:txBody>
      </p:sp>
      <p:sp>
        <p:nvSpPr>
          <p:cNvPr id="10" name="Text Placeholder 9"/>
          <p:cNvSpPr>
            <a:spLocks noGrp="1"/>
          </p:cNvSpPr>
          <p:nvPr>
            <p:ph type="body" sz="quarter" idx="10" hasCustomPrompt="1"/>
          </p:nvPr>
        </p:nvSpPr>
        <p:spPr>
          <a:xfrm>
            <a:off x="711200" y="6433165"/>
            <a:ext cx="6243787" cy="356196"/>
          </a:xfrm>
          <a:prstGeom prst="rect">
            <a:avLst/>
          </a:prstGeom>
        </p:spPr>
        <p:txBody>
          <a:bodyPr vert="horz"/>
          <a:lstStyle>
            <a:lvl1pPr marL="0" marR="0" indent="0" algn="l" defTabSz="1219170" rtl="0" eaLnBrk="1" fontAlgn="base" latinLnBrk="0" hangingPunct="1">
              <a:lnSpc>
                <a:spcPct val="100000"/>
              </a:lnSpc>
              <a:spcBef>
                <a:spcPct val="20000"/>
              </a:spcBef>
              <a:spcAft>
                <a:spcPct val="0"/>
              </a:spcAft>
              <a:buClrTx/>
              <a:buSzTx/>
              <a:buFontTx/>
              <a:buNone/>
              <a:tabLst/>
              <a:defRPr sz="1333" baseline="0">
                <a:solidFill>
                  <a:schemeClr val="bg2"/>
                </a:solidFill>
                <a:latin typeface="Franklin Gothic Book"/>
                <a:cs typeface="Franklin Gothic Book"/>
              </a:defRPr>
            </a:lvl1pPr>
            <a:lvl2pPr marL="609585" indent="0">
              <a:buNone/>
              <a:defRPr/>
            </a:lvl2pPr>
            <a:lvl3pPr marL="1219170" indent="0">
              <a:buNone/>
              <a:defRPr/>
            </a:lvl3pPr>
            <a:lvl4pPr marL="1828754" indent="0">
              <a:buNone/>
              <a:defRPr/>
            </a:lvl4pPr>
            <a:lvl5pPr marL="2438339" indent="0">
              <a:buNone/>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smtClean="0"/>
              <a:t>Footnote goes here if needed and is Franklin Gothic Book in 10 point.</a:t>
            </a:r>
          </a:p>
        </p:txBody>
      </p:sp>
      <p:sp>
        <p:nvSpPr>
          <p:cNvPr id="9" name="Text Placeholder 4"/>
          <p:cNvSpPr>
            <a:spLocks noGrp="1"/>
          </p:cNvSpPr>
          <p:nvPr>
            <p:ph type="body" sz="quarter" idx="14" hasCustomPrompt="1"/>
          </p:nvPr>
        </p:nvSpPr>
        <p:spPr>
          <a:xfrm>
            <a:off x="406400" y="1096286"/>
            <a:ext cx="11430000" cy="4720313"/>
          </a:xfrm>
          <a:prstGeom prst="rect">
            <a:avLst/>
          </a:prstGeom>
        </p:spPr>
        <p:txBody>
          <a:bodyPr/>
          <a:lstStyle>
            <a:lvl1pPr marL="0" indent="0">
              <a:lnSpc>
                <a:spcPct val="150000"/>
              </a:lnSpc>
              <a:buClr>
                <a:schemeClr val="bg1"/>
              </a:buClr>
              <a:buSzPct val="25000"/>
              <a:defRPr sz="1867" baseline="0">
                <a:solidFill>
                  <a:schemeClr val="bg1">
                    <a:lumMod val="50000"/>
                  </a:schemeClr>
                </a:solidFill>
                <a:latin typeface="Franklin Gothic Medium" charset="0"/>
                <a:ea typeface="Franklin Gothic Medium" charset="0"/>
                <a:cs typeface="Franklin Gothic Medium" charset="0"/>
              </a:defRPr>
            </a:lvl1pPr>
            <a:lvl2pPr marL="0" indent="-158492">
              <a:lnSpc>
                <a:spcPct val="150000"/>
              </a:lnSpc>
              <a:buFont typeface="Arial" charset="0"/>
              <a:buChar char="•"/>
              <a:defRPr sz="1600" baseline="0">
                <a:solidFill>
                  <a:schemeClr val="bg1">
                    <a:lumMod val="50000"/>
                  </a:schemeClr>
                </a:solidFill>
                <a:latin typeface="Franklin Gothic Book" charset="0"/>
              </a:defRPr>
            </a:lvl2pPr>
            <a:lvl3pPr marL="609585" indent="-158492">
              <a:lnSpc>
                <a:spcPct val="150000"/>
              </a:lnSpc>
              <a:spcBef>
                <a:spcPts val="619"/>
              </a:spcBef>
              <a:buFont typeface=".AppleSystemUIFont" charset="-120"/>
              <a:buChar char="&gt;"/>
              <a:defRPr sz="1467" baseline="0">
                <a:solidFill>
                  <a:schemeClr val="bg1">
                    <a:lumMod val="50000"/>
                  </a:schemeClr>
                </a:solidFill>
                <a:latin typeface="Franklin Gothic Book" charset="0"/>
              </a:defRPr>
            </a:lvl3pPr>
            <a:lvl4pPr marL="914377">
              <a:lnSpc>
                <a:spcPct val="150000"/>
              </a:lnSpc>
              <a:spcBef>
                <a:spcPts val="640"/>
              </a:spcBef>
              <a:buSzPct val="80000"/>
              <a:defRPr sz="1467" baseline="0">
                <a:solidFill>
                  <a:schemeClr val="bg1">
                    <a:lumMod val="50000"/>
                  </a:schemeClr>
                </a:solidFill>
                <a:latin typeface="Franklin Gothic Book" charset="0"/>
              </a:defRPr>
            </a:lvl4pPr>
            <a:lvl5pPr marL="1219170" indent="-304792">
              <a:buClr>
                <a:schemeClr val="bg1">
                  <a:lumMod val="50000"/>
                </a:schemeClr>
              </a:buClr>
              <a:buFont typeface=".AppleSystemUIFont" charset="-120"/>
              <a:buChar char="-"/>
              <a:defRPr sz="1467" baseline="0">
                <a:solidFill>
                  <a:schemeClr val="bg1">
                    <a:lumMod val="50000"/>
                  </a:schemeClr>
                </a:solidFill>
                <a:latin typeface="Franklin Gothic Book" charset="0"/>
              </a:defRPr>
            </a:lvl5pPr>
          </a:lstStyle>
          <a:p>
            <a:pPr lvl="0"/>
            <a:r>
              <a:rPr lang="en-US" dirty="0" smtClean="0"/>
              <a:t>First level text is Franklin Gothic Medium 14 point</a:t>
            </a:r>
          </a:p>
          <a:p>
            <a:pPr lvl="1"/>
            <a:r>
              <a:rPr lang="en-US" dirty="0" smtClean="0"/>
              <a:t>Second level is Franklin Gothic Book 12 point</a:t>
            </a:r>
          </a:p>
          <a:p>
            <a:pPr lvl="2"/>
            <a:r>
              <a:rPr lang="en-US" dirty="0" smtClean="0"/>
              <a:t>Third level text is Franklin Gothic Book 11 point</a:t>
            </a:r>
          </a:p>
          <a:p>
            <a:pPr lvl="3"/>
            <a:r>
              <a:rPr lang="en-US" dirty="0" smtClean="0"/>
              <a:t>Fourth Level text is Franklin Gothic Book 11 point</a:t>
            </a:r>
          </a:p>
          <a:p>
            <a:pPr lvl="4"/>
            <a:r>
              <a:rPr lang="en-US" dirty="0" smtClean="0"/>
              <a:t>Fifth Level text is Franklin Gothic Book 11 point</a:t>
            </a:r>
          </a:p>
        </p:txBody>
      </p:sp>
    </p:spTree>
    <p:extLst>
      <p:ext uri="{BB962C8B-B14F-4D97-AF65-F5344CB8AC3E}">
        <p14:creationId xmlns:p14="http://schemas.microsoft.com/office/powerpoint/2010/main" val="3420013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20">
          <p15:clr>
            <a:srgbClr val="FBAE40"/>
          </p15:clr>
        </p15:guide>
        <p15:guide id="4" pos="5592">
          <p15:clr>
            <a:srgbClr val="FBAE40"/>
          </p15:clr>
        </p15:guide>
        <p15:guide id="5" orient="horz" pos="516">
          <p15:clr>
            <a:srgbClr val="FBAE40"/>
          </p15:clr>
        </p15:guide>
        <p15:guide id="6" orient="horz" pos="27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A5D1C9-3F0F-49A8-8666-00EA47746F61}"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409098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A5D1C9-3F0F-49A8-8666-00EA47746F61}"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189611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A5D1C9-3F0F-49A8-8666-00EA47746F61}"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211389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A5D1C9-3F0F-49A8-8666-00EA47746F61}" type="datetimeFigureOut">
              <a:rPr lang="en-US" smtClean="0"/>
              <a:t>3/12/2018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392438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A5D1C9-3F0F-49A8-8666-00EA47746F61}" type="datetimeFigureOut">
              <a:rPr lang="en-US" smtClean="0"/>
              <a:t>3/12/2018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326211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A5D1C9-3F0F-49A8-8666-00EA47746F61}" type="datetimeFigureOut">
              <a:rPr lang="en-US" smtClean="0"/>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89655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A5D1C9-3F0F-49A8-8666-00EA47746F61}"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348635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A5D1C9-3F0F-49A8-8666-00EA47746F61}"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AB653-B041-4B1E-8A40-A1D5D97BB1D5}" type="slidenum">
              <a:rPr lang="en-US" smtClean="0"/>
              <a:t>‹#›</a:t>
            </a:fld>
            <a:endParaRPr lang="en-US"/>
          </a:p>
        </p:txBody>
      </p:sp>
    </p:spTree>
    <p:extLst>
      <p:ext uri="{BB962C8B-B14F-4D97-AF65-F5344CB8AC3E}">
        <p14:creationId xmlns:p14="http://schemas.microsoft.com/office/powerpoint/2010/main" val="137133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5D1C9-3F0F-49A8-8666-00EA47746F61}" type="datetimeFigureOut">
              <a:rPr lang="en-US" smtClean="0"/>
              <a:t>3/12/2018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AB653-B041-4B1E-8A40-A1D5D97BB1D5}" type="slidenum">
              <a:rPr lang="en-US" smtClean="0"/>
              <a:t>‹#›</a:t>
            </a:fld>
            <a:endParaRPr lang="en-US"/>
          </a:p>
        </p:txBody>
      </p:sp>
    </p:spTree>
    <p:extLst>
      <p:ext uri="{BB962C8B-B14F-4D97-AF65-F5344CB8AC3E}">
        <p14:creationId xmlns:p14="http://schemas.microsoft.com/office/powerpoint/2010/main" val="129398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28663"/>
            <a:ext cx="9144000" cy="2387600"/>
          </a:xfrm>
        </p:spPr>
        <p:txBody>
          <a:bodyPr/>
          <a:lstStyle/>
          <a:p>
            <a:r>
              <a:rPr lang="en-US" dirty="0" err="1" smtClean="0"/>
              <a:t>ZapLok</a:t>
            </a:r>
            <a:r>
              <a:rPr lang="en-US" dirty="0" smtClean="0"/>
              <a:t> Pipe Joining Technique </a:t>
            </a:r>
            <a:endParaRPr lang="en-US" dirty="0"/>
          </a:p>
        </p:txBody>
      </p:sp>
      <p:sp>
        <p:nvSpPr>
          <p:cNvPr id="3" name="Subtitle 2"/>
          <p:cNvSpPr>
            <a:spLocks noGrp="1"/>
          </p:cNvSpPr>
          <p:nvPr>
            <p:ph type="subTitle" idx="1"/>
          </p:nvPr>
        </p:nvSpPr>
        <p:spPr>
          <a:xfrm>
            <a:off x="1524000" y="3602038"/>
            <a:ext cx="9144000" cy="2392362"/>
          </a:xfrm>
        </p:spPr>
        <p:txBody>
          <a:bodyPr>
            <a:normAutofit/>
          </a:bodyPr>
          <a:lstStyle/>
          <a:p>
            <a:r>
              <a:rPr lang="en-US" dirty="0" smtClean="0"/>
              <a:t>Khlefa Esaklul </a:t>
            </a:r>
          </a:p>
          <a:p>
            <a:r>
              <a:rPr lang="en-US" dirty="0" smtClean="0"/>
              <a:t>&amp; </a:t>
            </a:r>
          </a:p>
          <a:p>
            <a:r>
              <a:rPr lang="en-US" dirty="0" smtClean="0"/>
              <a:t>Cynthia Landry</a:t>
            </a:r>
          </a:p>
          <a:p>
            <a:r>
              <a:rPr lang="en-US" dirty="0" smtClean="0"/>
              <a:t>Asset Integrity</a:t>
            </a:r>
          </a:p>
          <a:p>
            <a:r>
              <a:rPr lang="en-US" dirty="0" smtClean="0"/>
              <a:t>Worldwide Engineering and Operation</a:t>
            </a:r>
            <a:endParaRPr lang="en-US" dirty="0"/>
          </a:p>
        </p:txBody>
      </p:sp>
    </p:spTree>
    <p:extLst>
      <p:ext uri="{BB962C8B-B14F-4D97-AF65-F5344CB8AC3E}">
        <p14:creationId xmlns:p14="http://schemas.microsoft.com/office/powerpoint/2010/main" val="249890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Pressure </a:t>
            </a:r>
            <a:r>
              <a:rPr lang="en-US" dirty="0" err="1" smtClean="0"/>
              <a:t>Zaplock</a:t>
            </a:r>
            <a:r>
              <a:rPr lang="en-US" dirty="0" smtClean="0"/>
              <a:t> Reference</a:t>
            </a:r>
            <a:endParaRPr lang="en-US" dirty="0"/>
          </a:p>
        </p:txBody>
      </p:sp>
      <p:sp>
        <p:nvSpPr>
          <p:cNvPr id="3" name="Text Placeholder 2"/>
          <p:cNvSpPr>
            <a:spLocks noGrp="1"/>
          </p:cNvSpPr>
          <p:nvPr>
            <p:ph type="body" sz="quarter" idx="10"/>
          </p:nvPr>
        </p:nvSpPr>
        <p:spPr/>
        <p:txBody>
          <a:bodyPr/>
          <a:lstStyle/>
          <a:p>
            <a:r>
              <a:rPr lang="en-US" dirty="0" smtClean="0"/>
              <a:t>This is a sample of installations, further evidence available on request</a:t>
            </a:r>
            <a:endParaRPr lang="en-US" dirty="0"/>
          </a:p>
        </p:txBody>
      </p:sp>
      <p:grpSp>
        <p:nvGrpSpPr>
          <p:cNvPr id="7" name="Group 6"/>
          <p:cNvGrpSpPr/>
          <p:nvPr/>
        </p:nvGrpSpPr>
        <p:grpSpPr>
          <a:xfrm>
            <a:off x="588272" y="1208783"/>
            <a:ext cx="11015456" cy="4616732"/>
            <a:chOff x="1548649" y="1130393"/>
            <a:chExt cx="7328651" cy="2500116"/>
          </a:xfrm>
        </p:grpSpPr>
        <p:pic>
          <p:nvPicPr>
            <p:cNvPr id="5" name="Picture 4"/>
            <p:cNvPicPr>
              <a:picLocks noChangeAspect="1"/>
            </p:cNvPicPr>
            <p:nvPr/>
          </p:nvPicPr>
          <p:blipFill rotWithShape="1">
            <a:blip r:embed="rId3"/>
            <a:srcRect r="80337"/>
            <a:stretch/>
          </p:blipFill>
          <p:spPr>
            <a:xfrm>
              <a:off x="1548649" y="1130393"/>
              <a:ext cx="1876388" cy="2500116"/>
            </a:xfrm>
            <a:prstGeom prst="rect">
              <a:avLst/>
            </a:prstGeom>
          </p:spPr>
        </p:pic>
        <p:pic>
          <p:nvPicPr>
            <p:cNvPr id="6" name="Picture 5"/>
            <p:cNvPicPr>
              <a:picLocks noChangeAspect="1"/>
            </p:cNvPicPr>
            <p:nvPr/>
          </p:nvPicPr>
          <p:blipFill rotWithShape="1">
            <a:blip r:embed="rId3"/>
            <a:srcRect l="42864"/>
            <a:stretch/>
          </p:blipFill>
          <p:spPr>
            <a:xfrm>
              <a:off x="3425037" y="1130393"/>
              <a:ext cx="5452263" cy="2500116"/>
            </a:xfrm>
            <a:prstGeom prst="rect">
              <a:avLst/>
            </a:prstGeom>
          </p:spPr>
        </p:pic>
      </p:grpSp>
      <p:sp>
        <p:nvSpPr>
          <p:cNvPr id="4" name="Rectangle 3"/>
          <p:cNvSpPr/>
          <p:nvPr/>
        </p:nvSpPr>
        <p:spPr bwMode="auto">
          <a:xfrm>
            <a:off x="609601" y="1823309"/>
            <a:ext cx="10857471" cy="219676"/>
          </a:xfrm>
          <a:prstGeom prst="rect">
            <a:avLst/>
          </a:prstGeom>
          <a:noFill/>
          <a:ln>
            <a:solidFill>
              <a:schemeClr val="accent5">
                <a:lumMod val="60000"/>
                <a:lumOff val="40000"/>
              </a:schemeClr>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96808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a:t>
            </a:r>
            <a:r>
              <a:rPr lang="en-US" dirty="0" err="1" smtClean="0"/>
              <a:t>Hydrotest</a:t>
            </a:r>
            <a:r>
              <a:rPr lang="en-US" dirty="0" smtClean="0"/>
              <a:t> of 316SS/SSL piping and CS</a:t>
            </a:r>
            <a:endParaRPr lang="en-US" dirty="0"/>
          </a:p>
        </p:txBody>
      </p:sp>
      <p:sp>
        <p:nvSpPr>
          <p:cNvPr id="3" name="Text Placeholder 2"/>
          <p:cNvSpPr>
            <a:spLocks noGrp="1"/>
          </p:cNvSpPr>
          <p:nvPr>
            <p:ph type="body" sz="quarter" idx="10"/>
          </p:nvPr>
        </p:nvSpPr>
        <p:spPr/>
        <p:txBody>
          <a:bodyPr/>
          <a:lstStyle/>
          <a:p>
            <a:r>
              <a:rPr lang="en-US" dirty="0" smtClean="0"/>
              <a:t>Test performed by CPS Houston 7/25/17</a:t>
            </a:r>
            <a:endParaRPr lang="en-US" dirty="0"/>
          </a:p>
        </p:txBody>
      </p:sp>
      <p:sp>
        <p:nvSpPr>
          <p:cNvPr id="6" name="TextBox 5"/>
          <p:cNvSpPr txBox="1"/>
          <p:nvPr/>
        </p:nvSpPr>
        <p:spPr>
          <a:xfrm>
            <a:off x="1414139" y="4557285"/>
            <a:ext cx="9363723" cy="1812163"/>
          </a:xfrm>
          <a:prstGeom prst="rect">
            <a:avLst/>
          </a:prstGeom>
          <a:noFill/>
        </p:spPr>
        <p:txBody>
          <a:bodyPr wrap="square" rtlCol="0">
            <a:spAutoFit/>
          </a:bodyPr>
          <a:lstStyle/>
          <a:p>
            <a:pPr marL="380990" indent="-380990">
              <a:lnSpc>
                <a:spcPct val="150000"/>
              </a:lnSpc>
              <a:spcBef>
                <a:spcPct val="20000"/>
              </a:spcBef>
              <a:buClr>
                <a:schemeClr val="bg2"/>
              </a:buClr>
              <a:buSzPct val="100000"/>
              <a:buFontTx/>
              <a:buChar char="-"/>
            </a:pPr>
            <a:r>
              <a:rPr lang="en-US" sz="1867" dirty="0">
                <a:solidFill>
                  <a:schemeClr val="bg1">
                    <a:lumMod val="50000"/>
                  </a:schemeClr>
                </a:solidFill>
                <a:latin typeface="Franklin Gothic Medium" charset="0"/>
                <a:ea typeface="Franklin Gothic Medium" charset="0"/>
                <a:cs typeface="Franklin Gothic Medium" charset="0"/>
              </a:rPr>
              <a:t>ALL JOINTS WERE WELDED WITH END CAPS AND PRESSURED UP TO FAILURE. </a:t>
            </a:r>
          </a:p>
          <a:p>
            <a:pPr marL="380990" indent="-380990">
              <a:lnSpc>
                <a:spcPct val="150000"/>
              </a:lnSpc>
              <a:spcBef>
                <a:spcPct val="20000"/>
              </a:spcBef>
              <a:buClr>
                <a:schemeClr val="bg2"/>
              </a:buClr>
              <a:buSzPct val="100000"/>
              <a:buFontTx/>
              <a:buChar char="-"/>
            </a:pPr>
            <a:r>
              <a:rPr lang="en-US" sz="1867" dirty="0">
                <a:solidFill>
                  <a:schemeClr val="bg1">
                    <a:lumMod val="50000"/>
                  </a:schemeClr>
                </a:solidFill>
                <a:latin typeface="Franklin Gothic Medium" charset="0"/>
                <a:ea typeface="Franklin Gothic Medium" charset="0"/>
                <a:cs typeface="Franklin Gothic Medium" charset="0"/>
              </a:rPr>
              <a:t>EACH SAMPLE SEPARATED AT THE CONNECTION. NO BODY WALL FAILURES WERE OBSERVED ON THIS TEST. </a:t>
            </a:r>
          </a:p>
          <a:p>
            <a:endParaRPr lang="en-US" sz="2400" dirty="0"/>
          </a:p>
        </p:txBody>
      </p:sp>
      <p:graphicFrame>
        <p:nvGraphicFramePr>
          <p:cNvPr id="9" name="Object 8"/>
          <p:cNvGraphicFramePr>
            <a:graphicFrameLocks noChangeAspect="1"/>
          </p:cNvGraphicFramePr>
          <p:nvPr>
            <p:extLst/>
          </p:nvPr>
        </p:nvGraphicFramePr>
        <p:xfrm>
          <a:off x="1413934" y="1462618"/>
          <a:ext cx="9133417" cy="3007783"/>
        </p:xfrm>
        <a:graphic>
          <a:graphicData uri="http://schemas.openxmlformats.org/presentationml/2006/ole">
            <mc:AlternateContent xmlns:mc="http://schemas.openxmlformats.org/markup-compatibility/2006">
              <mc:Choice xmlns:v="urn:schemas-microsoft-com:vml" Requires="v">
                <p:oleObj spid="_x0000_s1030" name="Worksheet" r:id="rId3" imgW="5353050" imgH="1762125" progId="Excel.Sheet.12">
                  <p:embed/>
                </p:oleObj>
              </mc:Choice>
              <mc:Fallback>
                <p:oleObj name="Worksheet" r:id="rId3" imgW="5353050" imgH="1762125" progId="Excel.Sheet.12">
                  <p:embed/>
                  <p:pic>
                    <p:nvPicPr>
                      <p:cNvPr id="9" name="Object 8"/>
                      <p:cNvPicPr/>
                      <p:nvPr/>
                    </p:nvPicPr>
                    <p:blipFill>
                      <a:blip r:embed="rId4"/>
                      <a:stretch>
                        <a:fillRect/>
                      </a:stretch>
                    </p:blipFill>
                    <p:spPr>
                      <a:xfrm>
                        <a:off x="1413934" y="1462618"/>
                        <a:ext cx="9133417" cy="3007783"/>
                      </a:xfrm>
                      <a:prstGeom prst="rect">
                        <a:avLst/>
                      </a:prstGeom>
                    </p:spPr>
                  </p:pic>
                </p:oleObj>
              </mc:Fallback>
            </mc:AlternateContent>
          </a:graphicData>
        </a:graphic>
      </p:graphicFrame>
    </p:spTree>
    <p:extLst>
      <p:ext uri="{BB962C8B-B14F-4D97-AF65-F5344CB8AC3E}">
        <p14:creationId xmlns:p14="http://schemas.microsoft.com/office/powerpoint/2010/main" val="2453376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Test</a:t>
            </a:r>
            <a:endParaRPr lang="en-US" dirty="0"/>
          </a:p>
        </p:txBody>
      </p:sp>
      <p:sp>
        <p:nvSpPr>
          <p:cNvPr id="3" name="Text Placeholder 2"/>
          <p:cNvSpPr>
            <a:spLocks noGrp="1"/>
          </p:cNvSpPr>
          <p:nvPr>
            <p:ph type="body" sz="quarter" idx="10"/>
          </p:nvPr>
        </p:nvSpPr>
        <p:spPr/>
        <p:txBody>
          <a:bodyPr/>
          <a:lstStyle/>
          <a:p>
            <a:r>
              <a:rPr lang="en-US" dirty="0" smtClean="0"/>
              <a:t>Fabrication completed by NOV on 10/6/17 </a:t>
            </a:r>
            <a:endParaRPr lang="en-US" dirty="0"/>
          </a:p>
        </p:txBody>
      </p:sp>
      <p:sp>
        <p:nvSpPr>
          <p:cNvPr id="4" name="Text Placeholder 3"/>
          <p:cNvSpPr>
            <a:spLocks noGrp="1"/>
          </p:cNvSpPr>
          <p:nvPr>
            <p:ph type="body" sz="quarter" idx="14"/>
          </p:nvPr>
        </p:nvSpPr>
        <p:spPr>
          <a:xfrm>
            <a:off x="406401" y="1096286"/>
            <a:ext cx="6108409" cy="4720313"/>
          </a:xfrm>
        </p:spPr>
        <p:txBody>
          <a:bodyPr/>
          <a:lstStyle/>
          <a:p>
            <a:pPr marL="380990" indent="-380990">
              <a:buClr>
                <a:schemeClr val="bg2"/>
              </a:buClr>
              <a:buSzPct val="100000"/>
              <a:buFontTx/>
              <a:buChar char="-"/>
            </a:pPr>
            <a:r>
              <a:rPr lang="en-US" dirty="0" smtClean="0"/>
              <a:t>Created six (6) 3” 316SS/SSL S40 ASTM A312 EFW </a:t>
            </a:r>
            <a:r>
              <a:rPr lang="en-US" dirty="0" err="1" smtClean="0"/>
              <a:t>Zaplock</a:t>
            </a:r>
            <a:r>
              <a:rPr lang="en-US" dirty="0" smtClean="0"/>
              <a:t> Test Joints</a:t>
            </a:r>
          </a:p>
          <a:p>
            <a:pPr marL="380990" indent="-380990">
              <a:buClr>
                <a:schemeClr val="bg2"/>
              </a:buClr>
              <a:buSzPct val="100000"/>
              <a:buFontTx/>
              <a:buChar char="-"/>
            </a:pPr>
            <a:r>
              <a:rPr lang="en-US" dirty="0" smtClean="0"/>
              <a:t>Created three (3) Carbon Steel S40 </a:t>
            </a:r>
            <a:r>
              <a:rPr lang="en-US" dirty="0" err="1" smtClean="0"/>
              <a:t>Zaplock</a:t>
            </a:r>
            <a:r>
              <a:rPr lang="en-US" dirty="0" smtClean="0"/>
              <a:t> Test Joints</a:t>
            </a:r>
          </a:p>
          <a:p>
            <a:pPr marL="380990" indent="-380990">
              <a:buClr>
                <a:schemeClr val="bg2"/>
              </a:buClr>
              <a:buSzPct val="100000"/>
              <a:buFontTx/>
              <a:buChar char="-"/>
            </a:pPr>
            <a:r>
              <a:rPr lang="en-US" dirty="0" smtClean="0"/>
              <a:t>Witness and measured make-up of bells and pins</a:t>
            </a:r>
          </a:p>
          <a:p>
            <a:pPr marL="380990" indent="-380990">
              <a:buClr>
                <a:schemeClr val="bg2"/>
              </a:buClr>
              <a:buSzPct val="100000"/>
              <a:buFontTx/>
              <a:buChar char="-"/>
            </a:pPr>
            <a:r>
              <a:rPr lang="en-US" dirty="0" smtClean="0"/>
              <a:t>Recorded Hydraulic pressure associated with joint make-up</a:t>
            </a:r>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21560"/>
          <a:stretch/>
        </p:blipFill>
        <p:spPr>
          <a:xfrm rot="5400000">
            <a:off x="6837050" y="992783"/>
            <a:ext cx="5379375" cy="5143500"/>
          </a:xfrm>
          <a:prstGeom prst="rect">
            <a:avLst/>
          </a:prstGeom>
        </p:spPr>
      </p:pic>
    </p:spTree>
    <p:extLst>
      <p:ext uri="{BB962C8B-B14F-4D97-AF65-F5344CB8AC3E}">
        <p14:creationId xmlns:p14="http://schemas.microsoft.com/office/powerpoint/2010/main" val="72815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Photos</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032596" y="1612269"/>
            <a:ext cx="4782569" cy="358692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14544" y="1612267"/>
            <a:ext cx="4782569" cy="3586927"/>
          </a:xfrm>
          <a:prstGeom prst="rect">
            <a:avLst/>
          </a:prstGeom>
        </p:spPr>
      </p:pic>
    </p:spTree>
    <p:extLst>
      <p:ext uri="{BB962C8B-B14F-4D97-AF65-F5344CB8AC3E}">
        <p14:creationId xmlns:p14="http://schemas.microsoft.com/office/powerpoint/2010/main" val="776598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Lesson Learned</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4"/>
          </p:nvPr>
        </p:nvSpPr>
        <p:spPr>
          <a:xfrm>
            <a:off x="406401" y="1096286"/>
            <a:ext cx="6639735" cy="4720313"/>
          </a:xfrm>
        </p:spPr>
        <p:txBody>
          <a:bodyPr/>
          <a:lstStyle/>
          <a:p>
            <a:r>
              <a:rPr lang="en-US" dirty="0" smtClean="0"/>
              <a:t>Severe galling found in initial joints (using carbon steel best practices) </a:t>
            </a:r>
          </a:p>
          <a:p>
            <a:r>
              <a:rPr lang="en-US" dirty="0" smtClean="0"/>
              <a:t>Lessons Learned</a:t>
            </a:r>
          </a:p>
          <a:p>
            <a:pPr marL="380990" indent="-380990">
              <a:buClr>
                <a:schemeClr val="bg2"/>
              </a:buClr>
              <a:buSzPct val="100000"/>
              <a:buFontTx/>
              <a:buChar char="-"/>
            </a:pPr>
            <a:r>
              <a:rPr lang="en-US" dirty="0" smtClean="0"/>
              <a:t>Lubricate </a:t>
            </a:r>
            <a:r>
              <a:rPr lang="en-US" dirty="0"/>
              <a:t>the inside of the pipe prior to the bell process</a:t>
            </a:r>
          </a:p>
          <a:p>
            <a:pPr marL="380990" indent="-380990">
              <a:buClr>
                <a:schemeClr val="bg2"/>
              </a:buClr>
              <a:buSzPct val="100000"/>
              <a:buFontTx/>
              <a:buChar char="-"/>
            </a:pPr>
            <a:r>
              <a:rPr lang="en-US" dirty="0" smtClean="0"/>
              <a:t>Clean </a:t>
            </a:r>
            <a:r>
              <a:rPr lang="en-US" dirty="0"/>
              <a:t>any burs on the end of the pipe</a:t>
            </a:r>
          </a:p>
          <a:p>
            <a:pPr marL="380990" indent="-380990">
              <a:buClr>
                <a:schemeClr val="bg2"/>
              </a:buClr>
              <a:buSzPct val="100000"/>
              <a:buFontTx/>
              <a:buChar char="-"/>
            </a:pPr>
            <a:r>
              <a:rPr lang="en-US" dirty="0" smtClean="0"/>
              <a:t>Utilize </a:t>
            </a:r>
            <a:r>
              <a:rPr lang="en-US" dirty="0"/>
              <a:t>the correct </a:t>
            </a:r>
            <a:r>
              <a:rPr lang="en-US" dirty="0" smtClean="0"/>
              <a:t>die in bell making process</a:t>
            </a:r>
            <a:endParaRPr lang="en-US" dirty="0"/>
          </a:p>
          <a:p>
            <a:pPr marL="380990" indent="-380990">
              <a:buClr>
                <a:schemeClr val="bg2"/>
              </a:buClr>
              <a:buSzPct val="100000"/>
              <a:buFontTx/>
              <a:buChar char="-"/>
            </a:pPr>
            <a:r>
              <a:rPr lang="en-US" dirty="0" smtClean="0"/>
              <a:t>Use copious amounts of lubricant (compared to CS) </a:t>
            </a:r>
          </a:p>
          <a:p>
            <a:pPr marL="380990" indent="-380990">
              <a:buClr>
                <a:schemeClr val="bg2"/>
              </a:buClr>
              <a:buSzPct val="100000"/>
              <a:buFontTx/>
              <a:buChar char="-"/>
            </a:pPr>
            <a:r>
              <a:rPr lang="en-US" dirty="0"/>
              <a:t>CS Fabrication Clamps embedded CS in the SS material (Can be overcome with </a:t>
            </a:r>
            <a:r>
              <a:rPr lang="en-US" dirty="0" smtClean="0"/>
              <a:t>hard tool steel clamps)</a:t>
            </a:r>
            <a:endParaRPr lang="en-US" dirty="0"/>
          </a:p>
          <a:p>
            <a:pPr marL="380990" indent="-380990">
              <a:buClr>
                <a:schemeClr val="bg2"/>
              </a:buClr>
              <a:buSzPct val="100000"/>
              <a:buFontTx/>
              <a:buChar char="-"/>
            </a:pPr>
            <a:endParaRPr lang="en-US" dirty="0"/>
          </a:p>
          <a:p>
            <a:pPr lvl="2"/>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243" t="18123" r="6375"/>
          <a:stretch/>
        </p:blipFill>
        <p:spPr>
          <a:xfrm rot="16200000">
            <a:off x="6790274" y="1609787"/>
            <a:ext cx="5238361" cy="4211359"/>
          </a:xfrm>
          <a:prstGeom prst="rect">
            <a:avLst/>
          </a:prstGeom>
        </p:spPr>
      </p:pic>
    </p:spTree>
    <p:extLst>
      <p:ext uri="{BB962C8B-B14F-4D97-AF65-F5344CB8AC3E}">
        <p14:creationId xmlns:p14="http://schemas.microsoft.com/office/powerpoint/2010/main" val="2363053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Test – Results Hydraulic Pressure</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rotWithShape="1">
          <a:blip r:embed="rId3"/>
          <a:srcRect t="590" b="2264"/>
          <a:stretch/>
        </p:blipFill>
        <p:spPr>
          <a:xfrm>
            <a:off x="264800" y="1452831"/>
            <a:ext cx="11666747" cy="3910228"/>
          </a:xfrm>
          <a:prstGeom prst="rect">
            <a:avLst/>
          </a:prstGeom>
          <a:solidFill>
            <a:srgbClr val="FFFF00">
              <a:alpha val="35000"/>
            </a:srgbClr>
          </a:solidFill>
          <a:ln w="25400" cap="flat" cmpd="sng" algn="ctr">
            <a:noFill/>
            <a:prstDash val="solid"/>
            <a:round/>
            <a:headEnd type="none" w="med" len="med"/>
            <a:tailEnd type="none" w="med" len="med"/>
          </a:ln>
          <a:effectLst/>
        </p:spPr>
      </p:pic>
      <p:sp>
        <p:nvSpPr>
          <p:cNvPr id="4" name="Rectangle 3"/>
          <p:cNvSpPr/>
          <p:nvPr/>
        </p:nvSpPr>
        <p:spPr bwMode="auto">
          <a:xfrm>
            <a:off x="362467" y="1966099"/>
            <a:ext cx="11467069" cy="241643"/>
          </a:xfrm>
          <a:prstGeom prst="rect">
            <a:avLst/>
          </a:prstGeom>
          <a:solidFill>
            <a:srgbClr val="FFFF00">
              <a:alpha val="35000"/>
            </a:srgb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000000"/>
              </a:solidFill>
              <a:latin typeface="Arial" charset="0"/>
              <a:ea typeface="ＭＳ Ｐゴシック" charset="0"/>
              <a:cs typeface="ＭＳ Ｐゴシック" charset="0"/>
            </a:endParaRPr>
          </a:p>
        </p:txBody>
      </p:sp>
      <p:sp>
        <p:nvSpPr>
          <p:cNvPr id="6" name="Rectangle 5"/>
          <p:cNvSpPr/>
          <p:nvPr/>
        </p:nvSpPr>
        <p:spPr bwMode="auto">
          <a:xfrm>
            <a:off x="362467" y="2455333"/>
            <a:ext cx="11467069" cy="257664"/>
          </a:xfrm>
          <a:prstGeom prst="rect">
            <a:avLst/>
          </a:prstGeom>
          <a:solidFill>
            <a:srgbClr val="FFFF00">
              <a:alpha val="35000"/>
            </a:srgb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endParaRPr lang="en-US" sz="2400">
              <a:solidFill>
                <a:srgbClr val="000000"/>
              </a:solidFill>
            </a:endParaRPr>
          </a:p>
        </p:txBody>
      </p:sp>
      <p:sp>
        <p:nvSpPr>
          <p:cNvPr id="7" name="Rectangle 6"/>
          <p:cNvSpPr/>
          <p:nvPr/>
        </p:nvSpPr>
        <p:spPr bwMode="auto">
          <a:xfrm>
            <a:off x="362467" y="3403940"/>
            <a:ext cx="11467069" cy="257664"/>
          </a:xfrm>
          <a:prstGeom prst="rect">
            <a:avLst/>
          </a:prstGeom>
          <a:solidFill>
            <a:srgbClr val="FFFF00">
              <a:alpha val="35000"/>
            </a:srgb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endParaRPr lang="en-US" sz="2400">
              <a:solidFill>
                <a:srgbClr val="000000"/>
              </a:solidFill>
            </a:endParaRPr>
          </a:p>
        </p:txBody>
      </p:sp>
    </p:spTree>
    <p:extLst>
      <p:ext uri="{BB962C8B-B14F-4D97-AF65-F5344CB8AC3E}">
        <p14:creationId xmlns:p14="http://schemas.microsoft.com/office/powerpoint/2010/main" val="4191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a:t>
            </a:r>
            <a:r>
              <a:rPr lang="en-US" dirty="0" err="1" smtClean="0"/>
              <a:t>Hydrotesting</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4"/>
          </p:nvPr>
        </p:nvSpPr>
        <p:spPr>
          <a:xfrm>
            <a:off x="406400" y="4239740"/>
            <a:ext cx="11430000" cy="1576859"/>
          </a:xfrm>
        </p:spPr>
        <p:txBody>
          <a:bodyPr/>
          <a:lstStyle/>
          <a:p>
            <a:r>
              <a:rPr lang="en-US" dirty="0" smtClean="0"/>
              <a:t>- ALL </a:t>
            </a:r>
            <a:r>
              <a:rPr lang="en-US" dirty="0"/>
              <a:t>(6) SAMPLES WERE PRESSURED UP AND SEPARATED AT THE </a:t>
            </a:r>
            <a:r>
              <a:rPr lang="en-US" dirty="0" smtClean="0"/>
              <a:t>CONNECTION</a:t>
            </a:r>
          </a:p>
          <a:p>
            <a:r>
              <a:rPr lang="en-US" dirty="0" smtClean="0"/>
              <a:t>- NO </a:t>
            </a:r>
            <a:r>
              <a:rPr lang="en-US" dirty="0"/>
              <a:t>BODY WALL OR WELD SEAM FAILURES WERE OBSERVED.</a:t>
            </a:r>
          </a:p>
        </p:txBody>
      </p:sp>
      <p:graphicFrame>
        <p:nvGraphicFramePr>
          <p:cNvPr id="5" name="Object 4"/>
          <p:cNvGraphicFramePr>
            <a:graphicFrameLocks noChangeAspect="1"/>
          </p:cNvGraphicFramePr>
          <p:nvPr>
            <p:extLst/>
          </p:nvPr>
        </p:nvGraphicFramePr>
        <p:xfrm>
          <a:off x="1538758" y="1298664"/>
          <a:ext cx="8567484" cy="2820257"/>
        </p:xfrm>
        <a:graphic>
          <a:graphicData uri="http://schemas.openxmlformats.org/presentationml/2006/ole">
            <mc:AlternateContent xmlns:mc="http://schemas.openxmlformats.org/markup-compatibility/2006">
              <mc:Choice xmlns:v="urn:schemas-microsoft-com:vml" Requires="v">
                <p:oleObj spid="_x0000_s2054" name="Worksheet" r:id="rId3" imgW="5353050" imgH="1762125" progId="Excel.Sheet.12">
                  <p:embed/>
                </p:oleObj>
              </mc:Choice>
              <mc:Fallback>
                <p:oleObj name="Worksheet" r:id="rId3" imgW="5353050" imgH="1762125" progId="Excel.Sheet.12">
                  <p:embed/>
                  <p:pic>
                    <p:nvPicPr>
                      <p:cNvPr id="5" name="Object 4"/>
                      <p:cNvPicPr/>
                      <p:nvPr/>
                    </p:nvPicPr>
                    <p:blipFill>
                      <a:blip r:embed="rId4"/>
                      <a:stretch>
                        <a:fillRect/>
                      </a:stretch>
                    </p:blipFill>
                    <p:spPr>
                      <a:xfrm>
                        <a:off x="1538758" y="1298664"/>
                        <a:ext cx="8567484" cy="2820257"/>
                      </a:xfrm>
                      <a:prstGeom prst="rect">
                        <a:avLst/>
                      </a:prstGeom>
                    </p:spPr>
                  </p:pic>
                </p:oleObj>
              </mc:Fallback>
            </mc:AlternateContent>
          </a:graphicData>
        </a:graphic>
      </p:graphicFrame>
    </p:spTree>
    <p:extLst>
      <p:ext uri="{BB962C8B-B14F-4D97-AF65-F5344CB8AC3E}">
        <p14:creationId xmlns:p14="http://schemas.microsoft.com/office/powerpoint/2010/main" val="911105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Engineering Testing</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4"/>
          </p:nvPr>
        </p:nvSpPr>
        <p:spPr>
          <a:xfrm>
            <a:off x="406400" y="3364090"/>
            <a:ext cx="11430000" cy="2452509"/>
          </a:xfrm>
        </p:spPr>
        <p:txBody>
          <a:bodyPr/>
          <a:lstStyle/>
          <a:p>
            <a:pPr>
              <a:buNone/>
            </a:pPr>
            <a:r>
              <a:rPr lang="en-US" dirty="0" smtClean="0"/>
              <a:t>- Both Test Samples separated during the tensile test (pin and bell separation) as expected</a:t>
            </a:r>
          </a:p>
          <a:p>
            <a:pPr>
              <a:buNone/>
            </a:pPr>
            <a:r>
              <a:rPr lang="en-US" dirty="0" smtClean="0"/>
              <a:t>- Bend Test exceeded the yield strength of the pipe per the MTR. The connection did not separate</a:t>
            </a:r>
            <a:endParaRPr lang="en-US" dirty="0"/>
          </a:p>
        </p:txBody>
      </p:sp>
      <p:pic>
        <p:nvPicPr>
          <p:cNvPr id="6" name="Picture 5"/>
          <p:cNvPicPr>
            <a:picLocks noChangeAspect="1"/>
          </p:cNvPicPr>
          <p:nvPr/>
        </p:nvPicPr>
        <p:blipFill>
          <a:blip r:embed="rId2"/>
          <a:stretch>
            <a:fillRect/>
          </a:stretch>
        </p:blipFill>
        <p:spPr>
          <a:xfrm>
            <a:off x="2012950" y="922207"/>
            <a:ext cx="8216900" cy="2133600"/>
          </a:xfrm>
          <a:prstGeom prst="rect">
            <a:avLst/>
          </a:prstGeom>
        </p:spPr>
      </p:pic>
    </p:spTree>
    <p:extLst>
      <p:ext uri="{BB962C8B-B14F-4D97-AF65-F5344CB8AC3E}">
        <p14:creationId xmlns:p14="http://schemas.microsoft.com/office/powerpoint/2010/main" val="190331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Hardness</a:t>
            </a:r>
            <a:endParaRPr lang="en-US" dirty="0"/>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526698" y="950383"/>
            <a:ext cx="11138605" cy="4453591"/>
          </a:xfrm>
          <a:prstGeom prst="rect">
            <a:avLst/>
          </a:prstGeom>
        </p:spPr>
      </p:pic>
      <p:sp>
        <p:nvSpPr>
          <p:cNvPr id="7" name="Rectangle 6"/>
          <p:cNvSpPr/>
          <p:nvPr/>
        </p:nvSpPr>
        <p:spPr>
          <a:xfrm>
            <a:off x="609601" y="5260779"/>
            <a:ext cx="10972800" cy="954300"/>
          </a:xfrm>
          <a:prstGeom prst="rect">
            <a:avLst/>
          </a:prstGeom>
        </p:spPr>
        <p:txBody>
          <a:bodyPr wrap="square">
            <a:spAutoFit/>
          </a:bodyPr>
          <a:lstStyle/>
          <a:p>
            <a:r>
              <a:rPr lang="en-US" sz="1867" dirty="0">
                <a:latin typeface="Arial" panose="020B0604020202020204" pitchFamily="34" charset="0"/>
                <a:ea typeface="Calibri" panose="020F0502020204030204" pitchFamily="34" charset="0"/>
              </a:rPr>
              <a:t>Results of Vickers hardness (HV10) testing performed on metallographic cross-section CS01. Locations of indents and corresponding hardness readings shown in diagram below. Scale shown in 1/16 inch increments.</a:t>
            </a:r>
            <a:endParaRPr lang="en-US" sz="1867" dirty="0"/>
          </a:p>
        </p:txBody>
      </p:sp>
    </p:spTree>
    <p:extLst>
      <p:ext uri="{BB962C8B-B14F-4D97-AF65-F5344CB8AC3E}">
        <p14:creationId xmlns:p14="http://schemas.microsoft.com/office/powerpoint/2010/main" val="417749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9425"/>
            <a:ext cx="10782300" cy="676275"/>
          </a:xfrm>
        </p:spPr>
        <p:txBody>
          <a:bodyPr>
            <a:normAutofit fontScale="90000"/>
          </a:bodyPr>
          <a:lstStyle/>
          <a:p>
            <a:r>
              <a:rPr lang="en-US" sz="3100" dirty="0"/>
              <a:t>EVALUATING THE PERFORMANCE OF THE ZAP-LOK CONNECTION SYSTEM</a:t>
            </a:r>
            <a:r>
              <a:rPr lang="en-US" dirty="0"/>
              <a:t/>
            </a:r>
            <a:br>
              <a:rPr lang="en-US" dirty="0"/>
            </a:br>
            <a:r>
              <a:rPr lang="en-US" dirty="0"/>
              <a:t> </a:t>
            </a:r>
          </a:p>
        </p:txBody>
      </p:sp>
      <p:sp>
        <p:nvSpPr>
          <p:cNvPr id="3" name="Content Placeholder 2"/>
          <p:cNvSpPr>
            <a:spLocks noGrp="1"/>
          </p:cNvSpPr>
          <p:nvPr>
            <p:ph idx="1"/>
          </p:nvPr>
        </p:nvSpPr>
        <p:spPr>
          <a:xfrm>
            <a:off x="838200" y="965200"/>
            <a:ext cx="10515600" cy="5892800"/>
          </a:xfrm>
        </p:spPr>
        <p:txBody>
          <a:bodyPr>
            <a:normAutofit/>
          </a:bodyPr>
          <a:lstStyle/>
          <a:p>
            <a:r>
              <a:rPr lang="en-US" sz="2400" dirty="0"/>
              <a:t>The Zap-</a:t>
            </a:r>
            <a:r>
              <a:rPr lang="en-US" sz="2400" dirty="0" err="1"/>
              <a:t>Lok</a:t>
            </a:r>
            <a:r>
              <a:rPr lang="en-US" sz="2400" dirty="0"/>
              <a:t> connection was originally conceived to solve a welding problem that involved “burn through” on thin wall pipe used for transporting low pressure gas to market.  </a:t>
            </a:r>
            <a:endParaRPr lang="en-US" sz="2400" dirty="0" smtClean="0"/>
          </a:p>
          <a:p>
            <a:r>
              <a:rPr lang="en-US" sz="2400" dirty="0" smtClean="0"/>
              <a:t>It </a:t>
            </a:r>
            <a:r>
              <a:rPr lang="en-US" sz="2400" dirty="0"/>
              <a:t>was soon adapted for joining internally plastic-coated steel pipe for a larger number of applications. </a:t>
            </a:r>
            <a:endParaRPr lang="en-US" sz="2400" dirty="0" smtClean="0"/>
          </a:p>
          <a:p>
            <a:r>
              <a:rPr lang="en-US" sz="2400" dirty="0" smtClean="0"/>
              <a:t>Full-scale </a:t>
            </a:r>
            <a:r>
              <a:rPr lang="en-US" sz="2400" dirty="0"/>
              <a:t>testing has been used to validate the design of the Zap-</a:t>
            </a:r>
            <a:r>
              <a:rPr lang="en-US" sz="2400" dirty="0" err="1"/>
              <a:t>Lok</a:t>
            </a:r>
            <a:r>
              <a:rPr lang="en-US" sz="2400" dirty="0"/>
              <a:t> connection and ensure that it meets the minimum requirements set forth by pipeline companies. </a:t>
            </a:r>
            <a:endParaRPr lang="en-US" sz="2400" dirty="0" smtClean="0"/>
          </a:p>
          <a:p>
            <a:r>
              <a:rPr lang="en-US" sz="2400" dirty="0" smtClean="0"/>
              <a:t>The </a:t>
            </a:r>
            <a:r>
              <a:rPr lang="en-US" sz="2400" dirty="0"/>
              <a:t>general observation from the multiple test programs that have been completed is that the tested Zap-</a:t>
            </a:r>
            <a:r>
              <a:rPr lang="en-US" sz="2400" dirty="0" err="1"/>
              <a:t>Lok</a:t>
            </a:r>
            <a:r>
              <a:rPr lang="en-US" sz="2400" dirty="0"/>
              <a:t> connections are able to achieve loads equal or exceed the Specified Minimum Yield Strengths of the tested pipe grades. </a:t>
            </a:r>
            <a:endParaRPr lang="en-US" sz="2400" dirty="0" smtClean="0"/>
          </a:p>
          <a:p>
            <a:r>
              <a:rPr lang="en-US" sz="2400" dirty="0" smtClean="0"/>
              <a:t>Additionally</a:t>
            </a:r>
            <a:r>
              <a:rPr lang="en-US" sz="2400" dirty="0"/>
              <a:t>, the integrity of the Zap-</a:t>
            </a:r>
            <a:r>
              <a:rPr lang="en-US" sz="2400" dirty="0" err="1"/>
              <a:t>Lok</a:t>
            </a:r>
            <a:r>
              <a:rPr lang="en-US" sz="2400" dirty="0"/>
              <a:t> connection is able to withstand loads associated with offshore pipe lay operations in water depths up to 400 feet. </a:t>
            </a:r>
            <a:endParaRPr lang="en-US" sz="2400" dirty="0" smtClean="0"/>
          </a:p>
          <a:p>
            <a:pPr marL="0" indent="0">
              <a:buNone/>
            </a:pPr>
            <a:endParaRPr lang="en-US" sz="1700" dirty="0" smtClean="0"/>
          </a:p>
          <a:p>
            <a:pPr marL="0" indent="0">
              <a:buNone/>
            </a:pPr>
            <a:r>
              <a:rPr lang="en-US" sz="1700" dirty="0" smtClean="0"/>
              <a:t>Proceedings </a:t>
            </a:r>
            <a:r>
              <a:rPr lang="en-US" sz="1700" dirty="0"/>
              <a:t>of IPC2010 8th International Pipeline Conference September 27 – October 1, 2010, Calgary, Alberta, Canada</a:t>
            </a:r>
          </a:p>
        </p:txBody>
      </p:sp>
    </p:spTree>
    <p:extLst>
      <p:ext uri="{BB962C8B-B14F-4D97-AF65-F5344CB8AC3E}">
        <p14:creationId xmlns:p14="http://schemas.microsoft.com/office/powerpoint/2010/main" val="146717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575"/>
          </a:xfrm>
        </p:spPr>
        <p:txBody>
          <a:bodyPr/>
          <a:lstStyle/>
          <a:p>
            <a:r>
              <a:rPr lang="en-US" dirty="0" smtClean="0"/>
              <a:t>Introduction</a:t>
            </a:r>
            <a:endParaRPr lang="en-US" dirty="0"/>
          </a:p>
        </p:txBody>
      </p:sp>
      <p:sp>
        <p:nvSpPr>
          <p:cNvPr id="3" name="Content Placeholder 2"/>
          <p:cNvSpPr>
            <a:spLocks noGrp="1"/>
          </p:cNvSpPr>
          <p:nvPr>
            <p:ph idx="1"/>
          </p:nvPr>
        </p:nvSpPr>
        <p:spPr>
          <a:xfrm>
            <a:off x="838200" y="1282700"/>
            <a:ext cx="10515600" cy="5753099"/>
          </a:xfrm>
        </p:spPr>
        <p:txBody>
          <a:bodyPr>
            <a:normAutofit fontScale="85000" lnSpcReduction="20000"/>
          </a:bodyPr>
          <a:lstStyle/>
          <a:p>
            <a:r>
              <a:rPr lang="en-US" dirty="0" smtClean="0"/>
              <a:t>Zap-</a:t>
            </a:r>
            <a:r>
              <a:rPr lang="en-US" dirty="0" err="1" smtClean="0"/>
              <a:t>Lok</a:t>
            </a:r>
            <a:r>
              <a:rPr lang="en-US" dirty="0" smtClean="0"/>
              <a:t>® is a pipe joining technology which relies on elastic strain and surface friction to join pipes. </a:t>
            </a:r>
          </a:p>
          <a:p>
            <a:r>
              <a:rPr lang="en-US" dirty="0" smtClean="0"/>
              <a:t>The connection consists of a “bell” (expanded end) into which a “pin” (the straight end of the adjoining pipe) is forcefully inserted to provide an interference fit. </a:t>
            </a:r>
          </a:p>
          <a:p>
            <a:r>
              <a:rPr lang="en-US" dirty="0" smtClean="0"/>
              <a:t>It was first considered because it can be internally coated to prevent corrosion problem because joints can be internally coated prior to being connected, and coating integrity can be maintained throughout the connection and installation process, </a:t>
            </a:r>
          </a:p>
          <a:p>
            <a:r>
              <a:rPr lang="en-US" dirty="0" smtClean="0"/>
              <a:t>Zap-</a:t>
            </a:r>
            <a:r>
              <a:rPr lang="en-US" dirty="0" err="1" smtClean="0"/>
              <a:t>Lok</a:t>
            </a:r>
            <a:r>
              <a:rPr lang="en-US" dirty="0" smtClean="0"/>
              <a:t> eliminates the need for coating repair at welds. </a:t>
            </a:r>
          </a:p>
          <a:p>
            <a:r>
              <a:rPr lang="en-US" dirty="0" smtClean="0"/>
              <a:t>A technology qualification process (TQP) was performed in order to determine the limitations of this technology. </a:t>
            </a:r>
          </a:p>
          <a:p>
            <a:r>
              <a:rPr lang="en-US" dirty="0" smtClean="0"/>
              <a:t>The qualification plan included full-scale stress testing and finite element analysis (FEA), </a:t>
            </a:r>
          </a:p>
          <a:p>
            <a:r>
              <a:rPr lang="en-US" dirty="0" smtClean="0"/>
              <a:t>Sour service testing per NACE TM0177, crevice corrosion testing at the joint, </a:t>
            </a:r>
          </a:p>
          <a:p>
            <a:r>
              <a:rPr lang="en-US" dirty="0" err="1" smtClean="0"/>
              <a:t>Cathodic</a:t>
            </a:r>
            <a:r>
              <a:rPr lang="en-US" dirty="0" smtClean="0"/>
              <a:t> protection (CP) testing, and a historical review of previous Zap-</a:t>
            </a:r>
            <a:r>
              <a:rPr lang="en-US" dirty="0" err="1" smtClean="0"/>
              <a:t>Lok</a:t>
            </a:r>
            <a:r>
              <a:rPr lang="en-US" dirty="0" smtClean="0"/>
              <a:t>® installations. </a:t>
            </a:r>
          </a:p>
        </p:txBody>
      </p:sp>
    </p:spTree>
    <p:extLst>
      <p:ext uri="{BB962C8B-B14F-4D97-AF65-F5344CB8AC3E}">
        <p14:creationId xmlns:p14="http://schemas.microsoft.com/office/powerpoint/2010/main" val="205825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Zap-</a:t>
            </a:r>
            <a:r>
              <a:rPr lang="en-US" sz="4000" dirty="0" err="1" smtClean="0"/>
              <a:t>Lok</a:t>
            </a:r>
            <a:r>
              <a:rPr lang="en-US" sz="4000" dirty="0" smtClean="0"/>
              <a:t> Design conditions as stated by Major IOC</a:t>
            </a:r>
            <a:endParaRPr lang="en-US" sz="4000" dirty="0"/>
          </a:p>
        </p:txBody>
      </p:sp>
      <p:sp>
        <p:nvSpPr>
          <p:cNvPr id="3" name="Content Placeholder 2"/>
          <p:cNvSpPr>
            <a:spLocks noGrp="1"/>
          </p:cNvSpPr>
          <p:nvPr>
            <p:ph idx="1"/>
          </p:nvPr>
        </p:nvSpPr>
        <p:spPr>
          <a:xfrm>
            <a:off x="838200" y="1825624"/>
            <a:ext cx="10515600" cy="5032375"/>
          </a:xfrm>
        </p:spPr>
        <p:txBody>
          <a:bodyPr>
            <a:normAutofit fontScale="92500"/>
          </a:bodyPr>
          <a:lstStyle/>
          <a:p>
            <a:r>
              <a:rPr lang="en-US" dirty="0"/>
              <a:t> Fatigue Strength – performance comparable to an F2 weld as per BS 7608. </a:t>
            </a:r>
            <a:endParaRPr lang="en-US" dirty="0" smtClean="0"/>
          </a:p>
          <a:p>
            <a:r>
              <a:rPr lang="en-US" dirty="0" smtClean="0"/>
              <a:t>Sour </a:t>
            </a:r>
            <a:r>
              <a:rPr lang="en-US" dirty="0"/>
              <a:t>service testing as per NACE TM0177 Method A – Bells must be heat treated as per NACE MR0175, </a:t>
            </a:r>
            <a:r>
              <a:rPr lang="en-US" dirty="0" smtClean="0"/>
              <a:t>i.e., </a:t>
            </a:r>
            <a:r>
              <a:rPr lang="en-US" dirty="0"/>
              <a:t>heated to 1,100°F for 1hr/inch wall thickness then tested for hardness. Whilst similar to PWHT this operation is conducted in the yard and does not encumber installation.  </a:t>
            </a:r>
            <a:endParaRPr lang="en-US" dirty="0" smtClean="0"/>
          </a:p>
          <a:p>
            <a:r>
              <a:rPr lang="en-US" dirty="0" smtClean="0"/>
              <a:t>Crevice </a:t>
            </a:r>
            <a:r>
              <a:rPr lang="en-US" dirty="0"/>
              <a:t>corrosion (exposed for 1 month at 130°F and 500psi in brine with </a:t>
            </a:r>
            <a:r>
              <a:rPr lang="en-US" dirty="0" smtClean="0"/>
              <a:t>1,000ppm </a:t>
            </a:r>
            <a:r>
              <a:rPr lang="en-US" dirty="0"/>
              <a:t>acetic acid, 30% CO2, 70%N2 – deemed not to be a concern. </a:t>
            </a:r>
            <a:endParaRPr lang="en-US" dirty="0" smtClean="0"/>
          </a:p>
          <a:p>
            <a:r>
              <a:rPr lang="en-US" dirty="0" err="1" smtClean="0"/>
              <a:t>Cathodic</a:t>
            </a:r>
            <a:r>
              <a:rPr lang="en-US" dirty="0" smtClean="0"/>
              <a:t> </a:t>
            </a:r>
            <a:r>
              <a:rPr lang="en-US" dirty="0"/>
              <a:t>Protection (CP) – electrical continuity maintained across the joint. </a:t>
            </a:r>
          </a:p>
          <a:p>
            <a:r>
              <a:rPr lang="en-US" dirty="0"/>
              <a:t>Procedure issued covering jointing of API 5L pipe, 4-10” NPS, grades X42 to X60. </a:t>
            </a:r>
          </a:p>
        </p:txBody>
      </p:sp>
    </p:spTree>
    <p:extLst>
      <p:ext uri="{BB962C8B-B14F-4D97-AF65-F5344CB8AC3E}">
        <p14:creationId xmlns:p14="http://schemas.microsoft.com/office/powerpoint/2010/main" val="212321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Zap-</a:t>
            </a:r>
            <a:r>
              <a:rPr lang="en-US" dirty="0" err="1" smtClean="0"/>
              <a:t>Lok</a:t>
            </a:r>
            <a:r>
              <a:rPr lang="en-US" dirty="0" smtClean="0"/>
              <a:t> Design Cont.</a:t>
            </a:r>
            <a:endParaRPr lang="en-US" dirty="0"/>
          </a:p>
        </p:txBody>
      </p:sp>
      <p:sp>
        <p:nvSpPr>
          <p:cNvPr id="3" name="Content Placeholder 2"/>
          <p:cNvSpPr>
            <a:spLocks noGrp="1"/>
          </p:cNvSpPr>
          <p:nvPr>
            <p:ph idx="1"/>
          </p:nvPr>
        </p:nvSpPr>
        <p:spPr>
          <a:xfrm>
            <a:off x="838200" y="1511300"/>
            <a:ext cx="10845800" cy="4665663"/>
          </a:xfrm>
        </p:spPr>
        <p:txBody>
          <a:bodyPr/>
          <a:lstStyle/>
          <a:p>
            <a:r>
              <a:rPr lang="en-US" dirty="0"/>
              <a:t>Onshore and Offshore to 300m water depth </a:t>
            </a:r>
            <a:endParaRPr lang="en-US" dirty="0" smtClean="0"/>
          </a:p>
          <a:p>
            <a:r>
              <a:rPr lang="en-US" dirty="0" smtClean="0"/>
              <a:t>2 </a:t>
            </a:r>
            <a:r>
              <a:rPr lang="en-US" dirty="0"/>
              <a:t>to 12-inch, 0.25 to 0.5” </a:t>
            </a:r>
            <a:r>
              <a:rPr lang="en-US" dirty="0" err="1"/>
              <a:t>wt</a:t>
            </a:r>
            <a:r>
              <a:rPr lang="en-US" dirty="0"/>
              <a:t>, grade X52-X60  </a:t>
            </a:r>
            <a:endParaRPr lang="en-US" dirty="0" smtClean="0"/>
          </a:p>
          <a:p>
            <a:r>
              <a:rPr lang="en-US" dirty="0" smtClean="0"/>
              <a:t>Not </a:t>
            </a:r>
            <a:r>
              <a:rPr lang="en-US" dirty="0"/>
              <a:t>for use where it could be exposed to </a:t>
            </a:r>
            <a:r>
              <a:rPr lang="en-US" dirty="0" smtClean="0"/>
              <a:t>Vortex Induced Vibration (VIV)  </a:t>
            </a:r>
          </a:p>
          <a:p>
            <a:r>
              <a:rPr lang="en-US" dirty="0" smtClean="0"/>
              <a:t>Axial </a:t>
            </a:r>
            <a:r>
              <a:rPr lang="en-US" dirty="0"/>
              <a:t>Stress to be limited to 80% of allowable per code  </a:t>
            </a:r>
            <a:endParaRPr lang="en-US" dirty="0" smtClean="0"/>
          </a:p>
          <a:p>
            <a:r>
              <a:rPr lang="en-US" dirty="0" smtClean="0"/>
              <a:t>Sour </a:t>
            </a:r>
            <a:r>
              <a:rPr lang="en-US" dirty="0"/>
              <a:t>Service, with end heat treated prior to joining </a:t>
            </a:r>
            <a:endParaRPr lang="en-US" dirty="0" smtClean="0"/>
          </a:p>
          <a:p>
            <a:r>
              <a:rPr lang="en-US" dirty="0" smtClean="0"/>
              <a:t>Internal </a:t>
            </a:r>
            <a:r>
              <a:rPr lang="en-US" dirty="0"/>
              <a:t>corrosion coating </a:t>
            </a:r>
          </a:p>
        </p:txBody>
      </p:sp>
    </p:spTree>
    <p:extLst>
      <p:ext uri="{BB962C8B-B14F-4D97-AF65-F5344CB8AC3E}">
        <p14:creationId xmlns:p14="http://schemas.microsoft.com/office/powerpoint/2010/main" val="2067802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Zap-</a:t>
            </a:r>
            <a:r>
              <a:rPr lang="en-US" dirty="0" err="1" smtClean="0"/>
              <a:t>Lok</a:t>
            </a:r>
            <a:r>
              <a:rPr lang="en-US" dirty="0" smtClean="0"/>
              <a:t> Design Cont.</a:t>
            </a:r>
            <a:endParaRPr lang="en-US" dirty="0"/>
          </a:p>
        </p:txBody>
      </p:sp>
      <p:sp>
        <p:nvSpPr>
          <p:cNvPr id="3" name="Content Placeholder 2"/>
          <p:cNvSpPr>
            <a:spLocks noGrp="1"/>
          </p:cNvSpPr>
          <p:nvPr>
            <p:ph idx="1"/>
          </p:nvPr>
        </p:nvSpPr>
        <p:spPr>
          <a:xfrm>
            <a:off x="838200" y="1690688"/>
            <a:ext cx="10515600" cy="5167311"/>
          </a:xfrm>
        </p:spPr>
        <p:txBody>
          <a:bodyPr>
            <a:normAutofit lnSpcReduction="10000"/>
          </a:bodyPr>
          <a:lstStyle/>
          <a:p>
            <a:pPr lvl="1"/>
            <a:r>
              <a:rPr lang="en-US" dirty="0"/>
              <a:t>Burst Strength</a:t>
            </a:r>
          </a:p>
          <a:p>
            <a:pPr lvl="2"/>
            <a:r>
              <a:rPr lang="en-US" dirty="0"/>
              <a:t>Testing showed that the burst limit state often involved separation of the connection, not a fish mouth opening that occurs with welded pipes. </a:t>
            </a:r>
          </a:p>
          <a:p>
            <a:pPr lvl="2"/>
            <a:r>
              <a:rPr lang="en-US" dirty="0"/>
              <a:t>Unlike welded connections, Zap-</a:t>
            </a:r>
            <a:r>
              <a:rPr lang="en-US" dirty="0" err="1"/>
              <a:t>Lok</a:t>
            </a:r>
            <a:r>
              <a:rPr lang="en-US" cap="all" baseline="30000" dirty="0"/>
              <a:t>®</a:t>
            </a:r>
            <a:r>
              <a:rPr lang="en-US" dirty="0"/>
              <a:t> connection tended to pull out at the pressure containment limit state</a:t>
            </a:r>
            <a:r>
              <a:rPr lang="en-US" dirty="0" smtClean="0"/>
              <a:t>.</a:t>
            </a:r>
          </a:p>
          <a:p>
            <a:pPr lvl="1"/>
            <a:r>
              <a:rPr lang="en-US" dirty="0" smtClean="0"/>
              <a:t>Bend </a:t>
            </a:r>
            <a:r>
              <a:rPr lang="en-US" dirty="0"/>
              <a:t>Strength</a:t>
            </a:r>
          </a:p>
          <a:p>
            <a:pPr lvl="2"/>
            <a:r>
              <a:rPr lang="en-US" dirty="0"/>
              <a:t>Five samples were subjected to bending cycles with and without internal pressure.</a:t>
            </a:r>
          </a:p>
          <a:p>
            <a:pPr lvl="2"/>
            <a:r>
              <a:rPr lang="en-US" dirty="0"/>
              <a:t>The Zap-</a:t>
            </a:r>
            <a:r>
              <a:rPr lang="en-US" dirty="0" err="1"/>
              <a:t>Lok</a:t>
            </a:r>
            <a:r>
              <a:rPr lang="en-US" baseline="30000" dirty="0"/>
              <a:t>®</a:t>
            </a:r>
            <a:r>
              <a:rPr lang="en-US" dirty="0"/>
              <a:t> connection did not separate when bent to a large angle (&gt;100</a:t>
            </a:r>
            <a:r>
              <a:rPr lang="en-US" baseline="30000" dirty="0"/>
              <a:t>o</a:t>
            </a:r>
            <a:r>
              <a:rPr lang="en-US" dirty="0"/>
              <a:t>/100 </a:t>
            </a:r>
            <a:r>
              <a:rPr lang="en-US" dirty="0" err="1"/>
              <a:t>ft</a:t>
            </a:r>
            <a:r>
              <a:rPr lang="en-US" dirty="0"/>
              <a:t>), and no loss of internal pressure was observed.</a:t>
            </a:r>
          </a:p>
          <a:p>
            <a:pPr lvl="1"/>
            <a:r>
              <a:rPr lang="en-US" dirty="0"/>
              <a:t>Leak tightness</a:t>
            </a:r>
          </a:p>
          <a:p>
            <a:pPr lvl="2"/>
            <a:r>
              <a:rPr lang="en-US" dirty="0"/>
              <a:t>Joint was subjected to multiple significant plastic straining cycles in bending with internal pressure, in a 4-point-bend, without any leaks.</a:t>
            </a:r>
          </a:p>
          <a:p>
            <a:pPr lvl="2"/>
            <a:r>
              <a:rPr lang="en-US" dirty="0"/>
              <a:t>Leak integrity is considered high</a:t>
            </a:r>
            <a:r>
              <a:rPr lang="en-US" dirty="0" smtClean="0"/>
              <a:t>.</a:t>
            </a:r>
          </a:p>
          <a:p>
            <a:pPr marL="914400" lvl="2" indent="0">
              <a:buNone/>
            </a:pPr>
            <a:r>
              <a:rPr lang="en-US" cap="all" dirty="0" smtClean="0"/>
              <a:t/>
            </a:r>
            <a:br>
              <a:rPr lang="en-US" cap="all" dirty="0" smtClean="0"/>
            </a:br>
            <a:r>
              <a:rPr lang="en-US" cap="all" dirty="0" smtClean="0"/>
              <a:t>Zap-</a:t>
            </a:r>
            <a:r>
              <a:rPr lang="en-US" cap="all" dirty="0" err="1" smtClean="0"/>
              <a:t>lok</a:t>
            </a:r>
            <a:r>
              <a:rPr lang="en-US" cap="all" baseline="30000" dirty="0"/>
              <a:t>®</a:t>
            </a:r>
            <a:r>
              <a:rPr lang="en-US" cap="all" dirty="0"/>
              <a:t> Connection QUALIFICATION FOR USE </a:t>
            </a:r>
            <a:r>
              <a:rPr lang="en-US" cap="all" dirty="0" smtClean="0"/>
              <a:t>IN </a:t>
            </a:r>
            <a:r>
              <a:rPr lang="en-US" cap="all" dirty="0"/>
              <a:t>CHEVRON </a:t>
            </a:r>
            <a:r>
              <a:rPr lang="en-US" cap="all" dirty="0" smtClean="0"/>
              <a:t>THAILAND (Top of Line corrosion Conference 2012)</a:t>
            </a:r>
            <a:endParaRPr lang="en-US" dirty="0"/>
          </a:p>
          <a:p>
            <a:endParaRPr lang="en-US" dirty="0"/>
          </a:p>
        </p:txBody>
      </p:sp>
    </p:spTree>
    <p:extLst>
      <p:ext uri="{BB962C8B-B14F-4D97-AF65-F5344CB8AC3E}">
        <p14:creationId xmlns:p14="http://schemas.microsoft.com/office/powerpoint/2010/main" val="2479533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Need to use reputable installer</a:t>
            </a:r>
          </a:p>
          <a:p>
            <a:r>
              <a:rPr lang="en-US" dirty="0" smtClean="0"/>
              <a:t>Must have QA/QC program in place</a:t>
            </a:r>
          </a:p>
          <a:p>
            <a:r>
              <a:rPr lang="en-US" dirty="0" smtClean="0"/>
              <a:t>Control of installation will avoid mishaps </a:t>
            </a:r>
            <a:endParaRPr lang="en-US" dirty="0"/>
          </a:p>
        </p:txBody>
      </p:sp>
      <p:pic>
        <p:nvPicPr>
          <p:cNvPr id="4" name="Picture 3"/>
          <p:cNvPicPr>
            <a:picLocks noChangeAspect="1"/>
          </p:cNvPicPr>
          <p:nvPr/>
        </p:nvPicPr>
        <p:blipFill>
          <a:blip r:embed="rId2"/>
          <a:stretch>
            <a:fillRect/>
          </a:stretch>
        </p:blipFill>
        <p:spPr>
          <a:xfrm>
            <a:off x="7226062" y="927100"/>
            <a:ext cx="4723050" cy="2851150"/>
          </a:xfrm>
          <a:prstGeom prst="rect">
            <a:avLst/>
          </a:prstGeom>
        </p:spPr>
      </p:pic>
      <p:pic>
        <p:nvPicPr>
          <p:cNvPr id="5" name="Picture 4"/>
          <p:cNvPicPr>
            <a:picLocks noChangeAspect="1"/>
          </p:cNvPicPr>
          <p:nvPr/>
        </p:nvPicPr>
        <p:blipFill>
          <a:blip r:embed="rId3"/>
          <a:stretch>
            <a:fillRect/>
          </a:stretch>
        </p:blipFill>
        <p:spPr>
          <a:xfrm>
            <a:off x="8556246" y="3913187"/>
            <a:ext cx="3095210" cy="2846387"/>
          </a:xfrm>
          <a:prstGeom prst="rect">
            <a:avLst/>
          </a:prstGeom>
        </p:spPr>
      </p:pic>
    </p:spTree>
    <p:extLst>
      <p:ext uri="{BB962C8B-B14F-4D97-AF65-F5344CB8AC3E}">
        <p14:creationId xmlns:p14="http://schemas.microsoft.com/office/powerpoint/2010/main" val="2977133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460500"/>
            <a:ext cx="10744200" cy="5168900"/>
          </a:xfrm>
        </p:spPr>
        <p:txBody>
          <a:bodyPr>
            <a:normAutofit lnSpcReduction="10000"/>
          </a:bodyPr>
          <a:lstStyle/>
          <a:p>
            <a:r>
              <a:rPr lang="en-US" dirty="0" smtClean="0"/>
              <a:t>Proven OXY experience in oil and gas and gas lines</a:t>
            </a:r>
          </a:p>
          <a:p>
            <a:r>
              <a:rPr lang="en-US" dirty="0" smtClean="0"/>
              <a:t>Proven </a:t>
            </a:r>
            <a:r>
              <a:rPr lang="en-US" dirty="0"/>
              <a:t>to 140% + </a:t>
            </a:r>
            <a:r>
              <a:rPr lang="en-US" dirty="0" smtClean="0"/>
              <a:t>of Actual Yield Strength </a:t>
            </a:r>
          </a:p>
          <a:p>
            <a:r>
              <a:rPr lang="en-US" dirty="0" smtClean="0"/>
              <a:t>No </a:t>
            </a:r>
            <a:r>
              <a:rPr lang="en-US" dirty="0"/>
              <a:t>field joint coating required </a:t>
            </a:r>
            <a:endParaRPr lang="en-US" dirty="0" smtClean="0"/>
          </a:p>
          <a:p>
            <a:r>
              <a:rPr lang="en-US" dirty="0" smtClean="0"/>
              <a:t>Pipe </a:t>
            </a:r>
            <a:r>
              <a:rPr lang="en-US" dirty="0"/>
              <a:t>handling immediately after connection make-up </a:t>
            </a:r>
            <a:endParaRPr lang="en-US" dirty="0" smtClean="0"/>
          </a:p>
          <a:p>
            <a:r>
              <a:rPr lang="en-US" dirty="0" smtClean="0"/>
              <a:t>No </a:t>
            </a:r>
            <a:r>
              <a:rPr lang="en-US" dirty="0"/>
              <a:t>reduction in internal diameter </a:t>
            </a:r>
            <a:endParaRPr lang="en-US" dirty="0" smtClean="0"/>
          </a:p>
          <a:p>
            <a:r>
              <a:rPr lang="en-US" dirty="0" smtClean="0"/>
              <a:t>Pipeline </a:t>
            </a:r>
            <a:r>
              <a:rPr lang="en-US" dirty="0"/>
              <a:t>pigs can be used </a:t>
            </a:r>
            <a:r>
              <a:rPr lang="en-US" dirty="0" smtClean="0"/>
              <a:t>including ILI (South Texas ran baseline survey)</a:t>
            </a:r>
          </a:p>
          <a:p>
            <a:r>
              <a:rPr lang="en-US" dirty="0" smtClean="0"/>
              <a:t>Electrical </a:t>
            </a:r>
            <a:r>
              <a:rPr lang="en-US" dirty="0"/>
              <a:t>continuity through </a:t>
            </a:r>
            <a:r>
              <a:rPr lang="en-US" dirty="0" smtClean="0"/>
              <a:t>connections – No CP issues </a:t>
            </a:r>
          </a:p>
          <a:p>
            <a:r>
              <a:rPr lang="en-US" dirty="0" smtClean="0"/>
              <a:t>Reduced </a:t>
            </a:r>
            <a:r>
              <a:rPr lang="en-US" dirty="0"/>
              <a:t>health, safety and environmental risk </a:t>
            </a:r>
            <a:r>
              <a:rPr lang="en-US" dirty="0" smtClean="0"/>
              <a:t>– eliminate welding and joint coating</a:t>
            </a:r>
            <a:endParaRPr lang="en-US" dirty="0"/>
          </a:p>
          <a:p>
            <a:r>
              <a:rPr lang="en-US" dirty="0" smtClean="0"/>
              <a:t>Reduced </a:t>
            </a:r>
            <a:r>
              <a:rPr lang="en-US" dirty="0"/>
              <a:t>cost by 40% onshore, higher </a:t>
            </a:r>
            <a:r>
              <a:rPr lang="en-US" dirty="0" smtClean="0"/>
              <a:t>offshore</a:t>
            </a:r>
          </a:p>
          <a:p>
            <a:pPr marL="0" indent="0">
              <a:buNone/>
            </a:pPr>
            <a:r>
              <a:rPr lang="en-US" dirty="0" smtClean="0"/>
              <a:t> </a:t>
            </a:r>
            <a:endParaRPr lang="en-US" dirty="0"/>
          </a:p>
        </p:txBody>
      </p:sp>
    </p:spTree>
    <p:extLst>
      <p:ext uri="{BB962C8B-B14F-4D97-AF65-F5344CB8AC3E}">
        <p14:creationId xmlns:p14="http://schemas.microsoft.com/office/powerpoint/2010/main" val="42661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7498"/>
          </a:xfrm>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a:xfrm>
            <a:off x="838200" y="1052624"/>
            <a:ext cx="10515600" cy="5124339"/>
          </a:xfrm>
        </p:spPr>
        <p:txBody>
          <a:bodyPr>
            <a:normAutofit fontScale="70000" lnSpcReduction="20000"/>
          </a:bodyPr>
          <a:lstStyle/>
          <a:p>
            <a:r>
              <a:rPr lang="en-US" dirty="0" smtClean="0"/>
              <a:t>Full-scale testing and FEA confirmed that there are limitations regarding the axial capacity of the joint. While most codes (ASME B31 codes) do not limit axial capacity for welded joints it is necessary to perform an axial stress check on when using Zap-</a:t>
            </a:r>
            <a:r>
              <a:rPr lang="en-US" dirty="0" err="1" smtClean="0"/>
              <a:t>Lok</a:t>
            </a:r>
            <a:r>
              <a:rPr lang="en-US" dirty="0" smtClean="0"/>
              <a:t>®. </a:t>
            </a:r>
          </a:p>
          <a:p>
            <a:r>
              <a:rPr lang="en-US" dirty="0" smtClean="0"/>
              <a:t>The Zap-</a:t>
            </a:r>
            <a:r>
              <a:rPr lang="en-US" dirty="0" err="1" smtClean="0"/>
              <a:t>Lok</a:t>
            </a:r>
            <a:r>
              <a:rPr lang="en-US" dirty="0" smtClean="0"/>
              <a:t>® TQP includes a specification for Zap-</a:t>
            </a:r>
            <a:r>
              <a:rPr lang="en-US" dirty="0" err="1" smtClean="0"/>
              <a:t>Lok</a:t>
            </a:r>
            <a:r>
              <a:rPr lang="en-US" dirty="0" smtClean="0"/>
              <a:t>® use, which includes the details of the necessary joint length and required stress checks. </a:t>
            </a:r>
          </a:p>
          <a:p>
            <a:r>
              <a:rPr lang="en-US" dirty="0" smtClean="0"/>
              <a:t>Sour service testing in accordance with NACE TM0177 concluded that Zap-</a:t>
            </a:r>
            <a:r>
              <a:rPr lang="en-US" dirty="0" err="1" smtClean="0"/>
              <a:t>Lok</a:t>
            </a:r>
            <a:r>
              <a:rPr lang="en-US" dirty="0" smtClean="0"/>
              <a:t> joints has low susceptibility to sulfide stress cracking (SSC), and therefore may be used in sour service, provided that the bell of the Zap-</a:t>
            </a:r>
            <a:r>
              <a:rPr lang="en-US" dirty="0" err="1" smtClean="0"/>
              <a:t>Lok</a:t>
            </a:r>
            <a:r>
              <a:rPr lang="en-US" dirty="0" smtClean="0"/>
              <a:t>® joint is heat treated in accordance with NACE MR0175/ISO 15156-2003 (after belling), and that the base pipe is ordered in accordance with CES PPL 1050-2008. </a:t>
            </a:r>
          </a:p>
          <a:p>
            <a:r>
              <a:rPr lang="en-US" dirty="0" smtClean="0"/>
              <a:t>Crevice corrosion testing determined that the joint material is not susceptible to crevice corrosion. Through conductivity testing, it was determined that standard </a:t>
            </a:r>
            <a:r>
              <a:rPr lang="en-US" dirty="0" err="1" smtClean="0"/>
              <a:t>weldedline</a:t>
            </a:r>
            <a:r>
              <a:rPr lang="en-US" dirty="0" smtClean="0"/>
              <a:t> CP practices may be used for Zap-</a:t>
            </a:r>
            <a:r>
              <a:rPr lang="en-US" dirty="0" err="1" smtClean="0"/>
              <a:t>Lok</a:t>
            </a:r>
            <a:r>
              <a:rPr lang="en-US" dirty="0" smtClean="0"/>
              <a:t>® joints. </a:t>
            </a:r>
          </a:p>
          <a:p>
            <a:r>
              <a:rPr lang="en-US" dirty="0" smtClean="0"/>
              <a:t>Additionally, there have been no failures of Zap-</a:t>
            </a:r>
            <a:r>
              <a:rPr lang="en-US" dirty="0" err="1" smtClean="0"/>
              <a:t>Lok</a:t>
            </a:r>
            <a:r>
              <a:rPr lang="en-US" dirty="0" smtClean="0"/>
              <a:t>® due to ineffective CP to date. </a:t>
            </a:r>
          </a:p>
          <a:p>
            <a:r>
              <a:rPr lang="en-US" dirty="0" smtClean="0"/>
              <a:t>Experiences and lessons learned were gathered from 28 different Zap-</a:t>
            </a:r>
            <a:r>
              <a:rPr lang="en-US" dirty="0" err="1" smtClean="0"/>
              <a:t>Lok</a:t>
            </a:r>
            <a:r>
              <a:rPr lang="en-US" dirty="0" smtClean="0"/>
              <a:t>® users, which indicates a good history with most problems generated from incorrect installation </a:t>
            </a:r>
          </a:p>
          <a:p>
            <a:r>
              <a:rPr lang="en-US" dirty="0" smtClean="0"/>
              <a:t>The TQP performed on Zap-</a:t>
            </a:r>
            <a:r>
              <a:rPr lang="en-US" dirty="0" err="1" smtClean="0"/>
              <a:t>Lok</a:t>
            </a:r>
            <a:r>
              <a:rPr lang="en-US" dirty="0" smtClean="0"/>
              <a:t>® joints effectively identified the limits and applicability of this technology for Chevron Thailand Exploration and Production Ltd. </a:t>
            </a:r>
          </a:p>
          <a:p>
            <a:r>
              <a:rPr lang="en-US" dirty="0" smtClean="0"/>
              <a:t>The first installation of subsea Zap-</a:t>
            </a:r>
            <a:r>
              <a:rPr lang="en-US" dirty="0" err="1" smtClean="0"/>
              <a:t>Lok</a:t>
            </a:r>
            <a:r>
              <a:rPr lang="en-US" dirty="0" smtClean="0"/>
              <a:t>® was performed in Thailand in 2011 with no reported problems. </a:t>
            </a:r>
          </a:p>
          <a:p>
            <a:endParaRPr lang="en-US" dirty="0"/>
          </a:p>
        </p:txBody>
      </p:sp>
    </p:spTree>
    <p:extLst>
      <p:ext uri="{BB962C8B-B14F-4D97-AF65-F5344CB8AC3E}">
        <p14:creationId xmlns:p14="http://schemas.microsoft.com/office/powerpoint/2010/main" val="107378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9"/>
            <a:ext cx="10515600" cy="815089"/>
          </a:xfrm>
        </p:spPr>
        <p:txBody>
          <a:bodyPr/>
          <a:lstStyle/>
          <a:p>
            <a:r>
              <a:rPr lang="en-US" dirty="0" smtClean="0"/>
              <a:t>Zap-</a:t>
            </a:r>
            <a:r>
              <a:rPr lang="en-US" dirty="0" err="1" smtClean="0"/>
              <a:t>Lok</a:t>
            </a:r>
            <a:r>
              <a:rPr lang="en-US" dirty="0" smtClean="0"/>
              <a:t> Users</a:t>
            </a:r>
            <a:endParaRPr lang="en-US" dirty="0"/>
          </a:p>
        </p:txBody>
      </p:sp>
      <p:pic>
        <p:nvPicPr>
          <p:cNvPr id="4" name="Content Placeholder 3"/>
          <p:cNvPicPr>
            <a:picLocks noGrp="1" noChangeAspect="1"/>
          </p:cNvPicPr>
          <p:nvPr>
            <p:ph idx="1"/>
          </p:nvPr>
        </p:nvPicPr>
        <p:blipFill>
          <a:blip r:embed="rId2"/>
          <a:stretch>
            <a:fillRect/>
          </a:stretch>
        </p:blipFill>
        <p:spPr>
          <a:xfrm>
            <a:off x="1105786" y="1057295"/>
            <a:ext cx="4422933" cy="5662482"/>
          </a:xfrm>
          <a:prstGeom prst="rect">
            <a:avLst/>
          </a:prstGeom>
        </p:spPr>
      </p:pic>
      <p:pic>
        <p:nvPicPr>
          <p:cNvPr id="5" name="Picture 4"/>
          <p:cNvPicPr>
            <a:picLocks noChangeAspect="1"/>
          </p:cNvPicPr>
          <p:nvPr/>
        </p:nvPicPr>
        <p:blipFill>
          <a:blip r:embed="rId3"/>
          <a:stretch>
            <a:fillRect/>
          </a:stretch>
        </p:blipFill>
        <p:spPr>
          <a:xfrm>
            <a:off x="5528718" y="1871331"/>
            <a:ext cx="4652407" cy="4114800"/>
          </a:xfrm>
          <a:prstGeom prst="rect">
            <a:avLst/>
          </a:prstGeom>
        </p:spPr>
      </p:pic>
    </p:spTree>
    <p:extLst>
      <p:ext uri="{BB962C8B-B14F-4D97-AF65-F5344CB8AC3E}">
        <p14:creationId xmlns:p14="http://schemas.microsoft.com/office/powerpoint/2010/main" val="366787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996" y="0"/>
            <a:ext cx="10515600" cy="1325563"/>
          </a:xfrm>
        </p:spPr>
        <p:txBody>
          <a:bodyPr/>
          <a:lstStyle/>
          <a:p>
            <a:r>
              <a:rPr lang="en-US" dirty="0" smtClean="0"/>
              <a:t>Zap-</a:t>
            </a:r>
            <a:r>
              <a:rPr lang="en-US" dirty="0" err="1" smtClean="0"/>
              <a:t>Lok</a:t>
            </a:r>
            <a:r>
              <a:rPr lang="en-US" dirty="0" smtClean="0"/>
              <a:t> Installation Projects</a:t>
            </a:r>
            <a:endParaRPr lang="en-US" dirty="0"/>
          </a:p>
        </p:txBody>
      </p:sp>
      <p:pic>
        <p:nvPicPr>
          <p:cNvPr id="4" name="Content Placeholder 3"/>
          <p:cNvPicPr>
            <a:picLocks noGrp="1" noChangeAspect="1"/>
          </p:cNvPicPr>
          <p:nvPr>
            <p:ph idx="1"/>
          </p:nvPr>
        </p:nvPicPr>
        <p:blipFill>
          <a:blip r:embed="rId2"/>
          <a:stretch>
            <a:fillRect/>
          </a:stretch>
        </p:blipFill>
        <p:spPr>
          <a:xfrm>
            <a:off x="1629316" y="1446028"/>
            <a:ext cx="8269822" cy="4730935"/>
          </a:xfrm>
          <a:prstGeom prst="rect">
            <a:avLst/>
          </a:prstGeom>
        </p:spPr>
      </p:pic>
    </p:spTree>
    <p:extLst>
      <p:ext uri="{BB962C8B-B14F-4D97-AF65-F5344CB8AC3E}">
        <p14:creationId xmlns:p14="http://schemas.microsoft.com/office/powerpoint/2010/main" val="103287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 Concerns</a:t>
            </a:r>
            <a:endParaRPr lang="en-US" dirty="0"/>
          </a:p>
        </p:txBody>
      </p:sp>
      <p:pic>
        <p:nvPicPr>
          <p:cNvPr id="5" name="Content Placeholder 4"/>
          <p:cNvPicPr>
            <a:picLocks noGrp="1" noChangeAspect="1"/>
          </p:cNvPicPr>
          <p:nvPr>
            <p:ph idx="1"/>
          </p:nvPr>
        </p:nvPicPr>
        <p:blipFill>
          <a:blip r:embed="rId2"/>
          <a:stretch>
            <a:fillRect/>
          </a:stretch>
        </p:blipFill>
        <p:spPr>
          <a:xfrm>
            <a:off x="2317898" y="1430670"/>
            <a:ext cx="6417797" cy="5289629"/>
          </a:xfrm>
          <a:prstGeom prst="rect">
            <a:avLst/>
          </a:prstGeom>
        </p:spPr>
      </p:pic>
    </p:spTree>
    <p:extLst>
      <p:ext uri="{BB962C8B-B14F-4D97-AF65-F5344CB8AC3E}">
        <p14:creationId xmlns:p14="http://schemas.microsoft.com/office/powerpoint/2010/main" val="175460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 Experience per NOV (2007 – 2012)</a:t>
            </a:r>
            <a:endParaRPr lang="en-US" dirty="0"/>
          </a:p>
        </p:txBody>
      </p:sp>
      <p:sp>
        <p:nvSpPr>
          <p:cNvPr id="3" name="Content Placeholder 2"/>
          <p:cNvSpPr>
            <a:spLocks noGrp="1"/>
          </p:cNvSpPr>
          <p:nvPr>
            <p:ph idx="1"/>
          </p:nvPr>
        </p:nvSpPr>
        <p:spPr/>
        <p:txBody>
          <a:bodyPr/>
          <a:lstStyle/>
          <a:p>
            <a:r>
              <a:rPr lang="en-US" dirty="0" smtClean="0"/>
              <a:t>In the 5 years (2007 – 2012) Oxy has installed 3,973,394 feet (1211 Km) of Zap-</a:t>
            </a:r>
            <a:r>
              <a:rPr lang="en-US" dirty="0" err="1" smtClean="0"/>
              <a:t>Lok</a:t>
            </a:r>
            <a:r>
              <a:rPr lang="en-US" dirty="0" smtClean="0"/>
              <a:t> end-prepped pipe, but has been using the Zap-</a:t>
            </a:r>
            <a:r>
              <a:rPr lang="en-US" dirty="0" err="1" smtClean="0"/>
              <a:t>Lok</a:t>
            </a:r>
            <a:r>
              <a:rPr lang="en-US" dirty="0" smtClean="0"/>
              <a:t> connection process since 1989. Oxy has also acquired and now operates lines that were originally installed by Marathon Oil and Santa Fe Energy. </a:t>
            </a:r>
            <a:endParaRPr lang="en-US" dirty="0"/>
          </a:p>
        </p:txBody>
      </p:sp>
    </p:spTree>
    <p:extLst>
      <p:ext uri="{BB962C8B-B14F-4D97-AF65-F5344CB8AC3E}">
        <p14:creationId xmlns:p14="http://schemas.microsoft.com/office/powerpoint/2010/main" val="20707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140" y="223285"/>
            <a:ext cx="10515600" cy="914400"/>
          </a:xfrm>
        </p:spPr>
        <p:txBody>
          <a:bodyPr/>
          <a:lstStyle/>
          <a:p>
            <a:r>
              <a:rPr lang="en-US" dirty="0" smtClean="0"/>
              <a:t>Zap-</a:t>
            </a:r>
            <a:r>
              <a:rPr lang="en-US" dirty="0" err="1" smtClean="0"/>
              <a:t>Lok</a:t>
            </a:r>
            <a:r>
              <a:rPr lang="en-US" dirty="0" smtClean="0"/>
              <a:t> Characteristics</a:t>
            </a:r>
            <a:endParaRPr lang="en-US" dirty="0"/>
          </a:p>
        </p:txBody>
      </p:sp>
      <p:sp>
        <p:nvSpPr>
          <p:cNvPr id="3" name="Content Placeholder 2"/>
          <p:cNvSpPr>
            <a:spLocks noGrp="1"/>
          </p:cNvSpPr>
          <p:nvPr>
            <p:ph idx="1"/>
          </p:nvPr>
        </p:nvSpPr>
        <p:spPr>
          <a:xfrm>
            <a:off x="668080" y="1360967"/>
            <a:ext cx="9751827" cy="5209954"/>
          </a:xfrm>
        </p:spPr>
        <p:txBody>
          <a:bodyPr>
            <a:normAutofit fontScale="62500" lnSpcReduction="20000"/>
          </a:bodyPr>
          <a:lstStyle/>
          <a:p>
            <a:r>
              <a:rPr lang="en-US" dirty="0" smtClean="0"/>
              <a:t>Pressure </a:t>
            </a:r>
            <a:r>
              <a:rPr lang="en-US" dirty="0"/>
              <a:t>rating is the same as the parent pipe so is calculated as a percentage of the maximum allowable wall stresses. </a:t>
            </a:r>
            <a:r>
              <a:rPr lang="en-US" dirty="0" smtClean="0"/>
              <a:t>At </a:t>
            </a:r>
            <a:r>
              <a:rPr lang="en-US" dirty="0"/>
              <a:t>12" </a:t>
            </a:r>
            <a:r>
              <a:rPr lang="en-US" dirty="0" smtClean="0"/>
              <a:t>up </a:t>
            </a:r>
            <a:r>
              <a:rPr lang="en-US" dirty="0"/>
              <a:t>to X52, 0.500"wt so the MAOP as per ASME would be; 0.72 x (52,000 x 2 x 0.500 / 12.75) = 2,936psi or ANSI class 1500. </a:t>
            </a:r>
            <a:endParaRPr lang="en-US" dirty="0" smtClean="0"/>
          </a:p>
          <a:p>
            <a:r>
              <a:rPr lang="en-US" dirty="0" smtClean="0"/>
              <a:t>Installed </a:t>
            </a:r>
            <a:r>
              <a:rPr lang="en-US" dirty="0"/>
              <a:t>the joint from 2 - 12" offshore so obviously the rating goes up as the </a:t>
            </a:r>
            <a:r>
              <a:rPr lang="en-US" dirty="0" smtClean="0"/>
              <a:t>d/t </a:t>
            </a:r>
            <a:r>
              <a:rPr lang="en-US" dirty="0"/>
              <a:t>ratio increases.</a:t>
            </a:r>
          </a:p>
          <a:p>
            <a:pPr marL="0" indent="0">
              <a:buNone/>
            </a:pPr>
            <a:r>
              <a:rPr lang="en-US" dirty="0"/>
              <a:t> </a:t>
            </a:r>
          </a:p>
          <a:p>
            <a:r>
              <a:rPr lang="en-US" dirty="0" smtClean="0"/>
              <a:t>Size all </a:t>
            </a:r>
            <a:r>
              <a:rPr lang="en-US" dirty="0"/>
              <a:t>sizes have been used offshore but the most common is 8,10,12" sch. 80</a:t>
            </a:r>
          </a:p>
          <a:p>
            <a:pPr marL="0" indent="0">
              <a:buNone/>
            </a:pPr>
            <a:endParaRPr lang="en-US" dirty="0"/>
          </a:p>
          <a:p>
            <a:r>
              <a:rPr lang="en-US" dirty="0" smtClean="0"/>
              <a:t>Wall </a:t>
            </a:r>
            <a:r>
              <a:rPr lang="en-US" dirty="0"/>
              <a:t>thicknesses, most commonly sch. 40 or 80 or thereabouts</a:t>
            </a:r>
          </a:p>
          <a:p>
            <a:pPr marL="0" indent="0">
              <a:buNone/>
            </a:pPr>
            <a:r>
              <a:rPr lang="en-US" dirty="0"/>
              <a:t> </a:t>
            </a:r>
          </a:p>
          <a:p>
            <a:r>
              <a:rPr lang="en-US" dirty="0" smtClean="0"/>
              <a:t>The </a:t>
            </a:r>
            <a:r>
              <a:rPr lang="en-US" dirty="0"/>
              <a:t>lay method is S-lay. The joint is most suited to this to reduce tension, bending and it is far quicker as well as cheaper if a suitable vessel is chartered (i.e. MSV/PSV or DP2 workboat)</a:t>
            </a:r>
          </a:p>
          <a:p>
            <a:pPr marL="0" indent="0">
              <a:buNone/>
            </a:pPr>
            <a:r>
              <a:rPr lang="en-US" dirty="0"/>
              <a:t> </a:t>
            </a:r>
          </a:p>
          <a:p>
            <a:r>
              <a:rPr lang="en-US" dirty="0" smtClean="0"/>
              <a:t>The </a:t>
            </a:r>
            <a:r>
              <a:rPr lang="en-US" dirty="0"/>
              <a:t>main locations for offshore installation have been the GOM and West Africa (Gabon and Cameroon) however we are extending this to projects in the North Sea and Malaysia.</a:t>
            </a:r>
          </a:p>
          <a:p>
            <a:endParaRPr lang="en-US" dirty="0"/>
          </a:p>
          <a:p>
            <a:r>
              <a:rPr lang="en-US" dirty="0" smtClean="0"/>
              <a:t>Basically </a:t>
            </a:r>
            <a:r>
              <a:rPr lang="en-US" dirty="0"/>
              <a:t>the joint can be considered to have a DNV F2 </a:t>
            </a:r>
            <a:r>
              <a:rPr lang="en-US" dirty="0" smtClean="0"/>
              <a:t>fatigue curve</a:t>
            </a:r>
            <a:r>
              <a:rPr lang="en-US" dirty="0"/>
              <a:t>, although Shell consider it to have the same performance as a D class </a:t>
            </a:r>
            <a:r>
              <a:rPr lang="en-US" dirty="0" smtClean="0"/>
              <a:t>weld. This </a:t>
            </a:r>
            <a:r>
              <a:rPr lang="en-US" dirty="0"/>
              <a:t>precludes it from use as a riser or in VIV situations but it is fine for a </a:t>
            </a:r>
            <a:r>
              <a:rPr lang="en-US" dirty="0" err="1"/>
              <a:t>flowline</a:t>
            </a:r>
            <a:r>
              <a:rPr lang="en-US" dirty="0"/>
              <a:t>.</a:t>
            </a:r>
          </a:p>
          <a:p>
            <a:endParaRPr lang="en-US" dirty="0"/>
          </a:p>
        </p:txBody>
      </p:sp>
    </p:spTree>
    <p:extLst>
      <p:ext uri="{BB962C8B-B14F-4D97-AF65-F5344CB8AC3E}">
        <p14:creationId xmlns:p14="http://schemas.microsoft.com/office/powerpoint/2010/main" val="316637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4"/>
          </p:nvPr>
        </p:nvSpPr>
        <p:spPr/>
        <p:txBody>
          <a:bodyPr/>
          <a:lstStyle/>
          <a:p>
            <a:pPr marL="380990" indent="-380990">
              <a:buFont typeface="Wingdings" panose="05000000000000000000" pitchFamily="2" charset="2"/>
              <a:buChar char="§"/>
            </a:pPr>
            <a:r>
              <a:rPr lang="en-US" dirty="0" smtClean="0"/>
              <a:t>- Target ~15% TIC cost savings for 316SS/SSL S40 lines	 (~8$/</a:t>
            </a:r>
            <a:r>
              <a:rPr lang="en-US" dirty="0" err="1" smtClean="0"/>
              <a:t>ft</a:t>
            </a:r>
            <a:r>
              <a:rPr lang="en-US" dirty="0" smtClean="0"/>
              <a:t> savings) </a:t>
            </a:r>
          </a:p>
          <a:p>
            <a:pPr marL="380990" indent="-380990">
              <a:buFont typeface="Wingdings" panose="05000000000000000000" pitchFamily="2" charset="2"/>
              <a:buChar char="§"/>
            </a:pPr>
            <a:r>
              <a:rPr lang="en-US" dirty="0" smtClean="0"/>
              <a:t>- Determine if the testing results merit a pilot project</a:t>
            </a:r>
          </a:p>
          <a:p>
            <a:pPr marL="380990" indent="-380990">
              <a:buFont typeface="Wingdings" panose="05000000000000000000" pitchFamily="2" charset="2"/>
              <a:buChar char="§"/>
            </a:pPr>
            <a:endParaRPr lang="en-US" dirty="0" smtClean="0"/>
          </a:p>
        </p:txBody>
      </p:sp>
    </p:spTree>
    <p:extLst>
      <p:ext uri="{BB962C8B-B14F-4D97-AF65-F5344CB8AC3E}">
        <p14:creationId xmlns:p14="http://schemas.microsoft.com/office/powerpoint/2010/main" val="1382050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3AA57D7CC35F40ABB28B9AACDB6C4A" ma:contentTypeVersion="0" ma:contentTypeDescription="Create a new document." ma:contentTypeScope="" ma:versionID="580959092107408fecaa66883ca55ee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9B5411-93D4-45A3-886F-AF386119CF91}"/>
</file>

<file path=customXml/itemProps2.xml><?xml version="1.0" encoding="utf-8"?>
<ds:datastoreItem xmlns:ds="http://schemas.openxmlformats.org/officeDocument/2006/customXml" ds:itemID="{83C1941C-9347-4073-97EE-70977856A38F}"/>
</file>

<file path=customXml/itemProps3.xml><?xml version="1.0" encoding="utf-8"?>
<ds:datastoreItem xmlns:ds="http://schemas.openxmlformats.org/officeDocument/2006/customXml" ds:itemID="{33E777B1-8553-4B3C-B04B-53530C70D822}"/>
</file>

<file path=docProps/app.xml><?xml version="1.0" encoding="utf-8"?>
<Properties xmlns="http://schemas.openxmlformats.org/officeDocument/2006/extended-properties" xmlns:vt="http://schemas.openxmlformats.org/officeDocument/2006/docPropsVTypes">
  <TotalTime>875</TotalTime>
  <Words>1510</Words>
  <Application>Microsoft Office PowerPoint</Application>
  <PresentationFormat>Widescreen</PresentationFormat>
  <Paragraphs>129</Paragraphs>
  <Slides>24</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ＭＳ Ｐゴシック</vt:lpstr>
      <vt:lpstr>.AppleSystemUIFont</vt:lpstr>
      <vt:lpstr>Arial</vt:lpstr>
      <vt:lpstr>Calibri</vt:lpstr>
      <vt:lpstr>Calibri Light</vt:lpstr>
      <vt:lpstr>Franklin Gothic Book</vt:lpstr>
      <vt:lpstr>Franklin Gothic Medium</vt:lpstr>
      <vt:lpstr>Wingdings</vt:lpstr>
      <vt:lpstr>Office Theme</vt:lpstr>
      <vt:lpstr>Worksheet</vt:lpstr>
      <vt:lpstr>ZapLok Pipe Joining Technique </vt:lpstr>
      <vt:lpstr>Introduction</vt:lpstr>
      <vt:lpstr>Introduction</vt:lpstr>
      <vt:lpstr>Zap-Lok Users</vt:lpstr>
      <vt:lpstr>Zap-Lok Installation Projects</vt:lpstr>
      <vt:lpstr>CP Concerns</vt:lpstr>
      <vt:lpstr>OXY Experience per NOV (2007 – 2012)</vt:lpstr>
      <vt:lpstr>Zap-Lok Characteristics</vt:lpstr>
      <vt:lpstr>Objective</vt:lpstr>
      <vt:lpstr>High Pressure Zaplock Reference</vt:lpstr>
      <vt:lpstr>Initial Hydrotest of 316SS/SSL piping and CS</vt:lpstr>
      <vt:lpstr>Fabrication Test</vt:lpstr>
      <vt:lpstr>Fabrication Photos</vt:lpstr>
      <vt:lpstr>Fabrication Lesson Learned</vt:lpstr>
      <vt:lpstr>Fabrication Test – Results Hydraulic Pressure</vt:lpstr>
      <vt:lpstr>Follow Up Hydrotesting</vt:lpstr>
      <vt:lpstr>Stress Engineering Testing</vt:lpstr>
      <vt:lpstr>Hardness</vt:lpstr>
      <vt:lpstr>EVALUATING THE PERFORMANCE OF THE ZAP-LOK CONNECTION SYSTEM  </vt:lpstr>
      <vt:lpstr>Zap-Lok Design conditions as stated by Major IOC</vt:lpstr>
      <vt:lpstr>Zap-Lok Design Cont.</vt:lpstr>
      <vt:lpstr>Zap-Lok Design Cont.</vt:lpstr>
      <vt:lpstr>Key Points</vt:lpstr>
      <vt:lpstr>Summary</vt:lpstr>
    </vt:vector>
  </TitlesOfParts>
  <Company>Oxy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ZapLok Pipe Joining Technique</dc:title>
  <dc:creator>esaklulk</dc:creator>
  <cp:lastModifiedBy>landryc</cp:lastModifiedBy>
  <cp:revision>18</cp:revision>
  <dcterms:created xsi:type="dcterms:W3CDTF">2018-03-12T08:07:00Z</dcterms:created>
  <dcterms:modified xsi:type="dcterms:W3CDTF">2018-03-13T11:59:54Z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-1381459251</vt:i4>
  </property>
  <property fmtid="{D5CDD505-2E9C-101B-9397-08002B2CF9AE}" pid="3" name="_NewReviewCycle">
    <vt:lpwstr/>
  </property>
  <property fmtid="{D5CDD505-2E9C-101B-9397-08002B2CF9AE}" pid="4" name="_EmailSubject">
    <vt:lpwstr>Zaplok presentation</vt:lpwstr>
  </property>
  <property fmtid="{D5CDD505-2E9C-101B-9397-08002B2CF9AE}" pid="5" name="_AuthorEmail">
    <vt:lpwstr>Khlefa_Esaklul@oxy.com</vt:lpwstr>
  </property>
  <property fmtid="{D5CDD505-2E9C-101B-9397-08002B2CF9AE}" pid="6" name="_AuthorEmailDisplayName">
    <vt:lpwstr>Esaklul, Khlefa A</vt:lpwstr>
  </property>
  <property fmtid="{D5CDD505-2E9C-101B-9397-08002B2CF9AE}" pid="7" name="ContentTypeId">
    <vt:lpwstr>0x0101002E3AA57D7CC35F40ABB28B9AACDB6C4A</vt:lpwstr>
  </property>
</Properties>
</file>